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840" r:id="rId1"/>
  </p:sldMasterIdLst>
  <p:notesMasterIdLst>
    <p:notesMasterId r:id="rId57"/>
  </p:notesMasterIdLst>
  <p:sldIdLst>
    <p:sldId id="256" r:id="rId2"/>
    <p:sldId id="384" r:id="rId3"/>
    <p:sldId id="425" r:id="rId4"/>
    <p:sldId id="428" r:id="rId5"/>
    <p:sldId id="502" r:id="rId6"/>
    <p:sldId id="387" r:id="rId7"/>
    <p:sldId id="434" r:id="rId8"/>
    <p:sldId id="435" r:id="rId9"/>
    <p:sldId id="437" r:id="rId10"/>
    <p:sldId id="436" r:id="rId11"/>
    <p:sldId id="453" r:id="rId12"/>
    <p:sldId id="438" r:id="rId13"/>
    <p:sldId id="440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4" r:id="rId31"/>
    <p:sldId id="503" r:id="rId32"/>
    <p:sldId id="504" r:id="rId33"/>
    <p:sldId id="505" r:id="rId34"/>
    <p:sldId id="506" r:id="rId35"/>
    <p:sldId id="517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447" r:id="rId44"/>
    <p:sldId id="489" r:id="rId45"/>
    <p:sldId id="490" r:id="rId46"/>
    <p:sldId id="493" r:id="rId47"/>
    <p:sldId id="494" r:id="rId48"/>
    <p:sldId id="496" r:id="rId49"/>
    <p:sldId id="497" r:id="rId50"/>
    <p:sldId id="498" r:id="rId51"/>
    <p:sldId id="499" r:id="rId52"/>
    <p:sldId id="500" r:id="rId53"/>
    <p:sldId id="501" r:id="rId54"/>
    <p:sldId id="456" r:id="rId55"/>
    <p:sldId id="455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77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F81DE-ABFF-4E12-BB1B-19B4B67FC4E6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6C753DC-DA30-4A68-A4A3-3A107828FF0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Регулятор: </a:t>
          </a:r>
        </a:p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Минтруд России, Национальный совет при Президенте Российской Федерации по профессиональным квалификациям</a:t>
          </a:r>
          <a:b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BF8CE-0064-4CF0-AE34-6670AD449EA1}" type="parTrans" cxnId="{AFFAAAFA-FA13-46EA-9E7E-F7E7E985B34F}">
      <dgm:prSet/>
      <dgm:spPr/>
      <dgm:t>
        <a:bodyPr/>
        <a:lstStyle/>
        <a:p>
          <a:endParaRPr lang="ru-RU"/>
        </a:p>
      </dgm:t>
    </dgm:pt>
    <dgm:pt modelId="{D8FD2A53-F507-4B9D-85CE-9520A0195F70}" type="sibTrans" cxnId="{AFFAAAFA-FA13-46EA-9E7E-F7E7E985B34F}">
      <dgm:prSet/>
      <dgm:spPr/>
      <dgm:t>
        <a:bodyPr/>
        <a:lstStyle/>
        <a:p>
          <a:endParaRPr lang="ru-RU"/>
        </a:p>
      </dgm:t>
    </dgm:pt>
    <dgm:pt modelId="{0DB3A5AA-1F8D-44D5-91E0-32AEB3979CB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информационных ресурсов;</a:t>
          </a:r>
        </a:p>
      </dgm:t>
    </dgm:pt>
    <dgm:pt modelId="{546B8546-F90F-4B97-8B45-50B237BBE0E4}" type="parTrans" cxnId="{33642608-3B0C-434F-A0FD-845D6FAE8AFB}">
      <dgm:prSet/>
      <dgm:spPr/>
      <dgm:t>
        <a:bodyPr/>
        <a:lstStyle/>
        <a:p>
          <a:endParaRPr lang="ru-RU"/>
        </a:p>
      </dgm:t>
    </dgm:pt>
    <dgm:pt modelId="{3F46FFC8-8D1E-4D6B-9FD4-B23880761A0E}" type="sibTrans" cxnId="{33642608-3B0C-434F-A0FD-845D6FAE8AFB}">
      <dgm:prSet/>
      <dgm:spPr/>
      <dgm:t>
        <a:bodyPr/>
        <a:lstStyle/>
        <a:p>
          <a:endParaRPr lang="ru-RU"/>
        </a:p>
      </dgm:t>
    </dgm:pt>
    <dgm:pt modelId="{AC644C23-CBF0-4AAC-89C3-EBFA7F63306A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Советы по профессиональным квалификациям и центры оценки квалификаций</a:t>
          </a:r>
        </a:p>
      </dgm:t>
    </dgm:pt>
    <dgm:pt modelId="{74C086B0-1A90-4EC7-9162-BD6E71485D12}" type="parTrans" cxnId="{0F703FB0-A06A-4D76-BFEA-25B2CC82197F}">
      <dgm:prSet/>
      <dgm:spPr/>
      <dgm:t>
        <a:bodyPr/>
        <a:lstStyle/>
        <a:p>
          <a:endParaRPr lang="ru-RU"/>
        </a:p>
      </dgm:t>
    </dgm:pt>
    <dgm:pt modelId="{396B1283-A02D-4F96-AB06-EB18919E539A}" type="sibTrans" cxnId="{0F703FB0-A06A-4D76-BFEA-25B2CC82197F}">
      <dgm:prSet/>
      <dgm:spPr/>
      <dgm:t>
        <a:bodyPr/>
        <a:lstStyle/>
        <a:p>
          <a:endParaRPr lang="ru-RU"/>
        </a:p>
      </dgm:t>
    </dgm:pt>
    <dgm:pt modelId="{AA611E7C-A096-4559-A5AF-ED41220DF19B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Оператор: НАРК</a:t>
          </a:r>
        </a:p>
      </dgm:t>
    </dgm:pt>
    <dgm:pt modelId="{A25204D9-A33E-4C96-BF95-180510977D39}" type="parTrans" cxnId="{615D6FB8-AA86-426E-AD8E-99EF46F583BF}">
      <dgm:prSet/>
      <dgm:spPr/>
      <dgm:t>
        <a:bodyPr/>
        <a:lstStyle/>
        <a:p>
          <a:endParaRPr lang="ru-RU"/>
        </a:p>
      </dgm:t>
    </dgm:pt>
    <dgm:pt modelId="{CF07E450-BC75-4B3F-813F-F70AFCDE0A12}" type="sibTrans" cxnId="{615D6FB8-AA86-426E-AD8E-99EF46F583BF}">
      <dgm:prSet/>
      <dgm:spPr/>
      <dgm:t>
        <a:bodyPr/>
        <a:lstStyle/>
        <a:p>
          <a:endParaRPr lang="ru-RU"/>
        </a:p>
      </dgm:t>
    </dgm:pt>
    <dgm:pt modelId="{481E1BE7-D2A2-4D6F-A8E9-EAD6922AE899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Подзаконные акты;</a:t>
          </a:r>
        </a:p>
      </dgm:t>
    </dgm:pt>
    <dgm:pt modelId="{5F0D43D3-B72D-46F9-9E2F-1BB582E790C0}" type="parTrans" cxnId="{6D484E5F-9149-461B-AA90-FBDB81D44FB9}">
      <dgm:prSet/>
      <dgm:spPr/>
      <dgm:t>
        <a:bodyPr/>
        <a:lstStyle/>
        <a:p>
          <a:endParaRPr lang="ru-RU"/>
        </a:p>
      </dgm:t>
    </dgm:pt>
    <dgm:pt modelId="{551F8D84-5A3D-4C34-8959-6AE4E7AD5D46}" type="sibTrans" cxnId="{6D484E5F-9149-461B-AA90-FBDB81D44FB9}">
      <dgm:prSet/>
      <dgm:spPr/>
      <dgm:t>
        <a:bodyPr/>
        <a:lstStyle/>
        <a:p>
          <a:endParaRPr lang="ru-RU"/>
        </a:p>
      </dgm:t>
    </dgm:pt>
    <dgm:pt modelId="{C8479115-349E-4F0A-AF1D-375BC19A904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Отбор участников независимой оценки квалификаций;</a:t>
          </a:r>
        </a:p>
      </dgm:t>
    </dgm:pt>
    <dgm:pt modelId="{11CF3B61-68C0-484C-9EC3-B5ECD9B2CE6E}" type="parTrans" cxnId="{3B4A01D1-BFBD-4D93-8D63-69E9D2929840}">
      <dgm:prSet/>
      <dgm:spPr/>
      <dgm:t>
        <a:bodyPr/>
        <a:lstStyle/>
        <a:p>
          <a:endParaRPr lang="ru-RU"/>
        </a:p>
      </dgm:t>
    </dgm:pt>
    <dgm:pt modelId="{8C310B45-EFBB-4ECB-95C6-289635DF7D00}" type="sibTrans" cxnId="{3B4A01D1-BFBD-4D93-8D63-69E9D2929840}">
      <dgm:prSet/>
      <dgm:spPr/>
      <dgm:t>
        <a:bodyPr/>
        <a:lstStyle/>
        <a:p>
          <a:endParaRPr lang="ru-RU"/>
        </a:p>
      </dgm:t>
    </dgm:pt>
    <dgm:pt modelId="{151EDF51-9D22-4344-A000-0994808F0A17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контроль деятельности участников независимой оценки квалификаций</a:t>
          </a:r>
        </a:p>
      </dgm:t>
    </dgm:pt>
    <dgm:pt modelId="{82FBFAF7-D171-4791-884E-319D901CA7D7}" type="parTrans" cxnId="{97BF98EB-CDF2-4421-AAE3-8FA2C5D4149D}">
      <dgm:prSet/>
      <dgm:spPr/>
      <dgm:t>
        <a:bodyPr/>
        <a:lstStyle/>
        <a:p>
          <a:endParaRPr lang="ru-RU"/>
        </a:p>
      </dgm:t>
    </dgm:pt>
    <dgm:pt modelId="{BB1403D8-23AA-41DD-AE6F-8925E35567F6}" type="sibTrans" cxnId="{97BF98EB-CDF2-4421-AAE3-8FA2C5D4149D}">
      <dgm:prSet/>
      <dgm:spPr/>
      <dgm:t>
        <a:bodyPr/>
        <a:lstStyle/>
        <a:p>
          <a:endParaRPr lang="ru-RU"/>
        </a:p>
      </dgm:t>
    </dgm:pt>
    <dgm:pt modelId="{D21C2738-3EFA-481A-88F8-EEB895277BE0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обработка мониторинговой информации;</a:t>
          </a:r>
        </a:p>
      </dgm:t>
    </dgm:pt>
    <dgm:pt modelId="{DDE85B39-0DFC-4432-A8CD-8C19B4C8E4D2}" type="parTrans" cxnId="{40DAE8D6-3556-4456-878D-C763BB9BF9EF}">
      <dgm:prSet/>
      <dgm:spPr/>
      <dgm:t>
        <a:bodyPr/>
        <a:lstStyle/>
        <a:p>
          <a:endParaRPr lang="ru-RU"/>
        </a:p>
      </dgm:t>
    </dgm:pt>
    <dgm:pt modelId="{7EC35BD9-F159-4D70-AAA3-58723A80B2A9}" type="sibTrans" cxnId="{40DAE8D6-3556-4456-878D-C763BB9BF9EF}">
      <dgm:prSet/>
      <dgm:spPr/>
      <dgm:t>
        <a:bodyPr/>
        <a:lstStyle/>
        <a:p>
          <a:endParaRPr lang="ru-RU"/>
        </a:p>
      </dgm:t>
    </dgm:pt>
    <dgm:pt modelId="{26D25BE1-8196-480E-9AAB-B2434876ECDE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независимой оценки квалификаций в регионах</a:t>
          </a:r>
        </a:p>
      </dgm:t>
    </dgm:pt>
    <dgm:pt modelId="{05A4DADC-E5C9-474D-8C0F-76FFC326CD9E}" type="parTrans" cxnId="{B7FCB2A5-063F-4FF8-9300-D91DF89F440C}">
      <dgm:prSet/>
      <dgm:spPr/>
      <dgm:t>
        <a:bodyPr/>
        <a:lstStyle/>
        <a:p>
          <a:endParaRPr lang="ru-RU"/>
        </a:p>
      </dgm:t>
    </dgm:pt>
    <dgm:pt modelId="{4C820271-B5C4-493D-AA7F-FFC108D89F4C}" type="sibTrans" cxnId="{B7FCB2A5-063F-4FF8-9300-D91DF89F440C}">
      <dgm:prSet/>
      <dgm:spPr/>
      <dgm:t>
        <a:bodyPr/>
        <a:lstStyle/>
        <a:p>
          <a:endParaRPr lang="ru-RU"/>
        </a:p>
      </dgm:t>
    </dgm:pt>
    <dgm:pt modelId="{C7CD9299-4561-4544-B8DD-3B8C48047B6B}">
      <dgm:prSet phldrT="[Текст]"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обеспечение проведения оценки квалификаций;</a:t>
          </a:r>
        </a:p>
      </dgm:t>
    </dgm:pt>
    <dgm:pt modelId="{5367C77F-2BE0-443C-93BD-0A81F63D08D9}" type="parTrans" cxnId="{401CB785-0130-4E57-8473-9C8ACBB55D64}">
      <dgm:prSet/>
      <dgm:spPr/>
      <dgm:t>
        <a:bodyPr/>
        <a:lstStyle/>
        <a:p>
          <a:endParaRPr lang="ru-RU"/>
        </a:p>
      </dgm:t>
    </dgm:pt>
    <dgm:pt modelId="{CDB388FB-D200-4B8C-9031-E13C778DAA57}" type="sibTrans" cxnId="{401CB785-0130-4E57-8473-9C8ACBB55D64}">
      <dgm:prSet/>
      <dgm:spPr/>
      <dgm:t>
        <a:bodyPr/>
        <a:lstStyle/>
        <a:p>
          <a:endParaRPr lang="ru-RU"/>
        </a:p>
      </dgm:t>
    </dgm:pt>
    <dgm:pt modelId="{FFC608D7-0ADF-4299-9D98-79B09271667D}">
      <dgm:prSet phldrT="[Текст]" custT="1"/>
      <dgm:spPr/>
      <dgm:t>
        <a:bodyPr/>
        <a:lstStyle/>
        <a:p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профессиональных экзаменов</a:t>
          </a:r>
        </a:p>
      </dgm:t>
    </dgm:pt>
    <dgm:pt modelId="{F140ECAB-892F-4B83-8B33-B4679F275606}" type="parTrans" cxnId="{A18EC6E3-D099-4832-8DEF-B65BCF162B6D}">
      <dgm:prSet/>
      <dgm:spPr/>
      <dgm:t>
        <a:bodyPr/>
        <a:lstStyle/>
        <a:p>
          <a:endParaRPr lang="ru-RU"/>
        </a:p>
      </dgm:t>
    </dgm:pt>
    <dgm:pt modelId="{6B6762AB-3122-4549-B4E4-87E2F0E5DD1C}" type="sibTrans" cxnId="{A18EC6E3-D099-4832-8DEF-B65BCF162B6D}">
      <dgm:prSet/>
      <dgm:spPr/>
      <dgm:t>
        <a:bodyPr/>
        <a:lstStyle/>
        <a:p>
          <a:endParaRPr lang="ru-RU"/>
        </a:p>
      </dgm:t>
    </dgm:pt>
    <dgm:pt modelId="{A6FDF010-BD10-4750-85AF-4B561FADC17F}" type="pres">
      <dgm:prSet presAssocID="{295F81DE-ABFF-4E12-BB1B-19B4B67FC4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6BC62-4DB3-4719-93C0-D78835796B8F}" type="pres">
      <dgm:prSet presAssocID="{96C753DC-DA30-4A68-A4A3-3A107828FF0F}" presName="linNode" presStyleCnt="0"/>
      <dgm:spPr/>
    </dgm:pt>
    <dgm:pt modelId="{89166D07-13FA-460D-A3ED-7A398E9428CE}" type="pres">
      <dgm:prSet presAssocID="{96C753DC-DA30-4A68-A4A3-3A107828FF0F}" presName="parentText" presStyleLbl="node1" presStyleIdx="0" presStyleCnt="3" custScaleX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FD7A5-D412-4599-9478-F467C96DB44D}" type="pres">
      <dgm:prSet presAssocID="{96C753DC-DA30-4A68-A4A3-3A107828FF0F}" presName="descendantText" presStyleLbl="alignAccFollowNode1" presStyleIdx="0" presStyleCnt="3" custScaleX="2000000" custLinFactNeighborX="-2430" custLinFactNeighborY="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977A1-E04E-432C-B915-99B32C13C53A}" type="pres">
      <dgm:prSet presAssocID="{D8FD2A53-F507-4B9D-85CE-9520A0195F70}" presName="sp" presStyleCnt="0"/>
      <dgm:spPr/>
    </dgm:pt>
    <dgm:pt modelId="{5EAE9E6B-28AE-4403-BB4A-677DC43F7A50}" type="pres">
      <dgm:prSet presAssocID="{AA611E7C-A096-4559-A5AF-ED41220DF19B}" presName="linNode" presStyleCnt="0"/>
      <dgm:spPr/>
    </dgm:pt>
    <dgm:pt modelId="{3597FC55-313B-4A8D-9432-874069DD3C9A}" type="pres">
      <dgm:prSet presAssocID="{AA611E7C-A096-4559-A5AF-ED41220DF19B}" presName="parentText" presStyleLbl="node1" presStyleIdx="1" presStyleCnt="3" custScaleX="2000000" custLinFactNeighborX="9370" custLinFactNeighborY="-6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2A89-5D73-4AE0-940E-F94EC78245AA}" type="pres">
      <dgm:prSet presAssocID="{AA611E7C-A096-4559-A5AF-ED41220DF19B}" presName="descendantText" presStyleLbl="alignAccFollowNode1" presStyleIdx="1" presStyleCnt="3" custScaleX="2000000" custLinFactNeighborX="-2430" custLinFactNeighborY="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C72FE-88AE-47E1-8439-2049B4EA7A96}" type="pres">
      <dgm:prSet presAssocID="{CF07E450-BC75-4B3F-813F-F70AFCDE0A12}" presName="sp" presStyleCnt="0"/>
      <dgm:spPr/>
    </dgm:pt>
    <dgm:pt modelId="{B07192AF-D9DF-4A4D-963B-1815C200C671}" type="pres">
      <dgm:prSet presAssocID="{AC644C23-CBF0-4AAC-89C3-EBFA7F63306A}" presName="linNode" presStyleCnt="0"/>
      <dgm:spPr/>
    </dgm:pt>
    <dgm:pt modelId="{82AFCC7E-ABEB-4DEE-9902-6B033E40C50A}" type="pres">
      <dgm:prSet presAssocID="{AC644C23-CBF0-4AAC-89C3-EBFA7F63306A}" presName="parentText" presStyleLbl="node1" presStyleIdx="2" presStyleCnt="3" custScaleX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DD72F-012E-4076-A45F-D2A48D6371FA}" type="pres">
      <dgm:prSet presAssocID="{AC644C23-CBF0-4AAC-89C3-EBFA7F63306A}" presName="descendantText" presStyleLbl="alignAccFollowNode1" presStyleIdx="2" presStyleCnt="3" custScaleX="2000000" custLinFactNeighborX="2333" custLinFactNeighborY="1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EC6E3-D099-4832-8DEF-B65BCF162B6D}" srcId="{AC644C23-CBF0-4AAC-89C3-EBFA7F63306A}" destId="{FFC608D7-0ADF-4299-9D98-79B09271667D}" srcOrd="1" destOrd="0" parTransId="{F140ECAB-892F-4B83-8B33-B4679F275606}" sibTransId="{6B6762AB-3122-4549-B4E4-87E2F0E5DD1C}"/>
    <dgm:cxn modelId="{0FA240B8-8751-4D51-BEE7-4C26B2751FD9}" type="presOf" srcId="{481E1BE7-D2A2-4D6F-A8E9-EAD6922AE899}" destId="{6FDFD7A5-D412-4599-9478-F467C96DB44D}" srcOrd="0" destOrd="0" presId="urn:microsoft.com/office/officeart/2005/8/layout/vList5"/>
    <dgm:cxn modelId="{C78AD8FE-1AB4-4184-BF9A-C23CE6BF5AA3}" type="presOf" srcId="{AA611E7C-A096-4559-A5AF-ED41220DF19B}" destId="{3597FC55-313B-4A8D-9432-874069DD3C9A}" srcOrd="0" destOrd="0" presId="urn:microsoft.com/office/officeart/2005/8/layout/vList5"/>
    <dgm:cxn modelId="{1E2A639E-924E-483C-A0A7-0591F1C57A04}" type="presOf" srcId="{151EDF51-9D22-4344-A000-0994808F0A17}" destId="{6FDFD7A5-D412-4599-9478-F467C96DB44D}" srcOrd="0" destOrd="2" presId="urn:microsoft.com/office/officeart/2005/8/layout/vList5"/>
    <dgm:cxn modelId="{401CB785-0130-4E57-8473-9C8ACBB55D64}" srcId="{AC644C23-CBF0-4AAC-89C3-EBFA7F63306A}" destId="{C7CD9299-4561-4544-B8DD-3B8C48047B6B}" srcOrd="0" destOrd="0" parTransId="{5367C77F-2BE0-443C-93BD-0A81F63D08D9}" sibTransId="{CDB388FB-D200-4B8C-9031-E13C778DAA57}"/>
    <dgm:cxn modelId="{B48068B3-D83C-4BEB-8730-7CEC6FD86539}" type="presOf" srcId="{AC644C23-CBF0-4AAC-89C3-EBFA7F63306A}" destId="{82AFCC7E-ABEB-4DEE-9902-6B033E40C50A}" srcOrd="0" destOrd="0" presId="urn:microsoft.com/office/officeart/2005/8/layout/vList5"/>
    <dgm:cxn modelId="{8C9F7B49-CACD-411A-9042-EBCFB178A452}" type="presOf" srcId="{295F81DE-ABFF-4E12-BB1B-19B4B67FC4E6}" destId="{A6FDF010-BD10-4750-85AF-4B561FADC17F}" srcOrd="0" destOrd="0" presId="urn:microsoft.com/office/officeart/2005/8/layout/vList5"/>
    <dgm:cxn modelId="{615D6FB8-AA86-426E-AD8E-99EF46F583BF}" srcId="{295F81DE-ABFF-4E12-BB1B-19B4B67FC4E6}" destId="{AA611E7C-A096-4559-A5AF-ED41220DF19B}" srcOrd="1" destOrd="0" parTransId="{A25204D9-A33E-4C96-BF95-180510977D39}" sibTransId="{CF07E450-BC75-4B3F-813F-F70AFCDE0A12}"/>
    <dgm:cxn modelId="{33642608-3B0C-434F-A0FD-845D6FAE8AFB}" srcId="{AA611E7C-A096-4559-A5AF-ED41220DF19B}" destId="{0DB3A5AA-1F8D-44D5-91E0-32AEB3979CB8}" srcOrd="0" destOrd="0" parTransId="{546B8546-F90F-4B97-8B45-50B237BBE0E4}" sibTransId="{3F46FFC8-8D1E-4D6B-9FD4-B23880761A0E}"/>
    <dgm:cxn modelId="{DCDD3379-6AB2-48EF-A822-5D0C1DBAA598}" type="presOf" srcId="{26D25BE1-8196-480E-9AAB-B2434876ECDE}" destId="{6C072A89-5D73-4AE0-940E-F94EC78245AA}" srcOrd="0" destOrd="2" presId="urn:microsoft.com/office/officeart/2005/8/layout/vList5"/>
    <dgm:cxn modelId="{893E7FE6-318B-41A6-A9DB-1C19F312DB1E}" type="presOf" srcId="{FFC608D7-0ADF-4299-9D98-79B09271667D}" destId="{752DD72F-012E-4076-A45F-D2A48D6371FA}" srcOrd="0" destOrd="1" presId="urn:microsoft.com/office/officeart/2005/8/layout/vList5"/>
    <dgm:cxn modelId="{F902EEB0-3998-4468-AE80-F9CC888A781E}" type="presOf" srcId="{C7CD9299-4561-4544-B8DD-3B8C48047B6B}" destId="{752DD72F-012E-4076-A45F-D2A48D6371FA}" srcOrd="0" destOrd="0" presId="urn:microsoft.com/office/officeart/2005/8/layout/vList5"/>
    <dgm:cxn modelId="{40DAE8D6-3556-4456-878D-C763BB9BF9EF}" srcId="{AA611E7C-A096-4559-A5AF-ED41220DF19B}" destId="{D21C2738-3EFA-481A-88F8-EEB895277BE0}" srcOrd="1" destOrd="0" parTransId="{DDE85B39-0DFC-4432-A8CD-8C19B4C8E4D2}" sibTransId="{7EC35BD9-F159-4D70-AAA3-58723A80B2A9}"/>
    <dgm:cxn modelId="{B7FCB2A5-063F-4FF8-9300-D91DF89F440C}" srcId="{AA611E7C-A096-4559-A5AF-ED41220DF19B}" destId="{26D25BE1-8196-480E-9AAB-B2434876ECDE}" srcOrd="2" destOrd="0" parTransId="{05A4DADC-E5C9-474D-8C0F-76FFC326CD9E}" sibTransId="{4C820271-B5C4-493D-AA7F-FFC108D89F4C}"/>
    <dgm:cxn modelId="{6D484E5F-9149-461B-AA90-FBDB81D44FB9}" srcId="{96C753DC-DA30-4A68-A4A3-3A107828FF0F}" destId="{481E1BE7-D2A2-4D6F-A8E9-EAD6922AE899}" srcOrd="0" destOrd="0" parTransId="{5F0D43D3-B72D-46F9-9E2F-1BB582E790C0}" sibTransId="{551F8D84-5A3D-4C34-8959-6AE4E7AD5D46}"/>
    <dgm:cxn modelId="{4A3D7468-B7D9-41ED-8745-4344F7445728}" type="presOf" srcId="{0DB3A5AA-1F8D-44D5-91E0-32AEB3979CB8}" destId="{6C072A89-5D73-4AE0-940E-F94EC78245AA}" srcOrd="0" destOrd="0" presId="urn:microsoft.com/office/officeart/2005/8/layout/vList5"/>
    <dgm:cxn modelId="{97BF98EB-CDF2-4421-AAE3-8FA2C5D4149D}" srcId="{96C753DC-DA30-4A68-A4A3-3A107828FF0F}" destId="{151EDF51-9D22-4344-A000-0994808F0A17}" srcOrd="2" destOrd="0" parTransId="{82FBFAF7-D171-4791-884E-319D901CA7D7}" sibTransId="{BB1403D8-23AA-41DD-AE6F-8925E35567F6}"/>
    <dgm:cxn modelId="{6006110E-DD27-4BCD-BECC-6F53324C3F37}" type="presOf" srcId="{C8479115-349E-4F0A-AF1D-375BC19A9044}" destId="{6FDFD7A5-D412-4599-9478-F467C96DB44D}" srcOrd="0" destOrd="1" presId="urn:microsoft.com/office/officeart/2005/8/layout/vList5"/>
    <dgm:cxn modelId="{AFFAAAFA-FA13-46EA-9E7E-F7E7E985B34F}" srcId="{295F81DE-ABFF-4E12-BB1B-19B4B67FC4E6}" destId="{96C753DC-DA30-4A68-A4A3-3A107828FF0F}" srcOrd="0" destOrd="0" parTransId="{43ABF8CE-0064-4CF0-AE34-6670AD449EA1}" sibTransId="{D8FD2A53-F507-4B9D-85CE-9520A0195F70}"/>
    <dgm:cxn modelId="{48675022-EDF3-4BDB-ACC7-891E1FBD376B}" type="presOf" srcId="{96C753DC-DA30-4A68-A4A3-3A107828FF0F}" destId="{89166D07-13FA-460D-A3ED-7A398E9428CE}" srcOrd="0" destOrd="0" presId="urn:microsoft.com/office/officeart/2005/8/layout/vList5"/>
    <dgm:cxn modelId="{0F703FB0-A06A-4D76-BFEA-25B2CC82197F}" srcId="{295F81DE-ABFF-4E12-BB1B-19B4B67FC4E6}" destId="{AC644C23-CBF0-4AAC-89C3-EBFA7F63306A}" srcOrd="2" destOrd="0" parTransId="{74C086B0-1A90-4EC7-9162-BD6E71485D12}" sibTransId="{396B1283-A02D-4F96-AB06-EB18919E539A}"/>
    <dgm:cxn modelId="{3B4A01D1-BFBD-4D93-8D63-69E9D2929840}" srcId="{96C753DC-DA30-4A68-A4A3-3A107828FF0F}" destId="{C8479115-349E-4F0A-AF1D-375BC19A9044}" srcOrd="1" destOrd="0" parTransId="{11CF3B61-68C0-484C-9EC3-B5ECD9B2CE6E}" sibTransId="{8C310B45-EFBB-4ECB-95C6-289635DF7D00}"/>
    <dgm:cxn modelId="{A131CFFC-62FD-4D16-A4C5-8B6A4A74A632}" type="presOf" srcId="{D21C2738-3EFA-481A-88F8-EEB895277BE0}" destId="{6C072A89-5D73-4AE0-940E-F94EC78245AA}" srcOrd="0" destOrd="1" presId="urn:microsoft.com/office/officeart/2005/8/layout/vList5"/>
    <dgm:cxn modelId="{D284AF17-2EB2-4851-AFD8-DFCB47791C56}" type="presParOf" srcId="{A6FDF010-BD10-4750-85AF-4B561FADC17F}" destId="{7256BC62-4DB3-4719-93C0-D78835796B8F}" srcOrd="0" destOrd="0" presId="urn:microsoft.com/office/officeart/2005/8/layout/vList5"/>
    <dgm:cxn modelId="{C0C4FE19-2560-447C-8BF2-20E15E52FF04}" type="presParOf" srcId="{7256BC62-4DB3-4719-93C0-D78835796B8F}" destId="{89166D07-13FA-460D-A3ED-7A398E9428CE}" srcOrd="0" destOrd="0" presId="urn:microsoft.com/office/officeart/2005/8/layout/vList5"/>
    <dgm:cxn modelId="{D50E53FE-26AC-4B4F-8F17-418D7EEDB73C}" type="presParOf" srcId="{7256BC62-4DB3-4719-93C0-D78835796B8F}" destId="{6FDFD7A5-D412-4599-9478-F467C96DB44D}" srcOrd="1" destOrd="0" presId="urn:microsoft.com/office/officeart/2005/8/layout/vList5"/>
    <dgm:cxn modelId="{6042EFFD-2CD2-46C3-AD04-99D44DB1072D}" type="presParOf" srcId="{A6FDF010-BD10-4750-85AF-4B561FADC17F}" destId="{7C5977A1-E04E-432C-B915-99B32C13C53A}" srcOrd="1" destOrd="0" presId="urn:microsoft.com/office/officeart/2005/8/layout/vList5"/>
    <dgm:cxn modelId="{02369AB9-7BBF-411C-BEB5-135DBF498D2B}" type="presParOf" srcId="{A6FDF010-BD10-4750-85AF-4B561FADC17F}" destId="{5EAE9E6B-28AE-4403-BB4A-677DC43F7A50}" srcOrd="2" destOrd="0" presId="urn:microsoft.com/office/officeart/2005/8/layout/vList5"/>
    <dgm:cxn modelId="{7BA20580-E721-4260-9565-511A28AAA078}" type="presParOf" srcId="{5EAE9E6B-28AE-4403-BB4A-677DC43F7A50}" destId="{3597FC55-313B-4A8D-9432-874069DD3C9A}" srcOrd="0" destOrd="0" presId="urn:microsoft.com/office/officeart/2005/8/layout/vList5"/>
    <dgm:cxn modelId="{14F4CD74-E17C-48C6-8C96-32BCE876C87B}" type="presParOf" srcId="{5EAE9E6B-28AE-4403-BB4A-677DC43F7A50}" destId="{6C072A89-5D73-4AE0-940E-F94EC78245AA}" srcOrd="1" destOrd="0" presId="urn:microsoft.com/office/officeart/2005/8/layout/vList5"/>
    <dgm:cxn modelId="{3156C1D5-9A0F-4C8F-A07E-9C04DBD86624}" type="presParOf" srcId="{A6FDF010-BD10-4750-85AF-4B561FADC17F}" destId="{CABC72FE-88AE-47E1-8439-2049B4EA7A96}" srcOrd="3" destOrd="0" presId="urn:microsoft.com/office/officeart/2005/8/layout/vList5"/>
    <dgm:cxn modelId="{A1997018-99DA-4838-B635-F1343FE76BC1}" type="presParOf" srcId="{A6FDF010-BD10-4750-85AF-4B561FADC17F}" destId="{B07192AF-D9DF-4A4D-963B-1815C200C671}" srcOrd="4" destOrd="0" presId="urn:microsoft.com/office/officeart/2005/8/layout/vList5"/>
    <dgm:cxn modelId="{3561BDD8-4131-4D8A-BC5B-AAB632AA46C5}" type="presParOf" srcId="{B07192AF-D9DF-4A4D-963B-1815C200C671}" destId="{82AFCC7E-ABEB-4DEE-9902-6B033E40C50A}" srcOrd="0" destOrd="0" presId="urn:microsoft.com/office/officeart/2005/8/layout/vList5"/>
    <dgm:cxn modelId="{B3398808-E671-46F8-ACF2-893757CA36F0}" type="presParOf" srcId="{B07192AF-D9DF-4A4D-963B-1815C200C671}" destId="{752DD72F-012E-4076-A45F-D2A48D6371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DD87F-CEB2-4A9D-9E76-5644076520E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A7813-F6BD-4890-8BB9-3E3030723D4F}" type="pres">
      <dgm:prSet presAssocID="{707DD87F-CEB2-4A9D-9E76-5644076520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D47B8BD-0E03-4F53-9093-A2AFDAB7FE39}" type="presOf" srcId="{707DD87F-CEB2-4A9D-9E76-5644076520EA}" destId="{6D8A7813-F6BD-4890-8BB9-3E3030723D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DFD7A5-D412-4599-9478-F467C96DB44D}">
      <dsp:nvSpPr>
        <dsp:cNvPr id="0" name=""/>
        <dsp:cNvSpPr/>
      </dsp:nvSpPr>
      <dsp:spPr>
        <a:xfrm rot="5400000">
          <a:off x="5885948" y="-2215255"/>
          <a:ext cx="1319643" cy="616358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Подзаконные акты;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Отбор участников независимой оценки квалификаций;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контроль деятельности участников независимой оценки квалификаций</a:t>
          </a:r>
        </a:p>
      </dsp:txBody>
      <dsp:txXfrm rot="5400000">
        <a:off x="5885948" y="-2215255"/>
        <a:ext cx="1319643" cy="6163582"/>
      </dsp:txXfrm>
    </dsp:sp>
    <dsp:sp modelId="{89166D07-13FA-460D-A3ED-7A398E9428CE}">
      <dsp:nvSpPr>
        <dsp:cNvPr id="0" name=""/>
        <dsp:cNvSpPr/>
      </dsp:nvSpPr>
      <dsp:spPr>
        <a:xfrm>
          <a:off x="1175" y="2499"/>
          <a:ext cx="3467015" cy="16495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Регулятор: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Минтруд России, Национальный совет при Президенте Российской Федерации по профессиональным квалификациям</a:t>
          </a:r>
          <a:b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" y="2499"/>
        <a:ext cx="3467015" cy="1649553"/>
      </dsp:txXfrm>
    </dsp:sp>
    <dsp:sp modelId="{6C072A89-5D73-4AE0-940E-F94EC78245AA}">
      <dsp:nvSpPr>
        <dsp:cNvPr id="0" name=""/>
        <dsp:cNvSpPr/>
      </dsp:nvSpPr>
      <dsp:spPr>
        <a:xfrm rot="5400000">
          <a:off x="5885948" y="-450206"/>
          <a:ext cx="1319643" cy="616358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информационных ресурсов;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обработка мониторинговой информации;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независимой оценки квалификаций в регионах</a:t>
          </a:r>
        </a:p>
      </dsp:txBody>
      <dsp:txXfrm rot="5400000">
        <a:off x="5885948" y="-450206"/>
        <a:ext cx="1319643" cy="6163582"/>
      </dsp:txXfrm>
    </dsp:sp>
    <dsp:sp modelId="{3597FC55-313B-4A8D-9432-874069DD3C9A}">
      <dsp:nvSpPr>
        <dsp:cNvPr id="0" name=""/>
        <dsp:cNvSpPr/>
      </dsp:nvSpPr>
      <dsp:spPr>
        <a:xfrm>
          <a:off x="30052" y="1723165"/>
          <a:ext cx="3467015" cy="16495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Оператор: НАРК</a:t>
          </a:r>
        </a:p>
      </dsp:txBody>
      <dsp:txXfrm>
        <a:off x="30052" y="1723165"/>
        <a:ext cx="3467015" cy="1649553"/>
      </dsp:txXfrm>
    </dsp:sp>
    <dsp:sp modelId="{752DD72F-012E-4076-A45F-D2A48D6371FA}">
      <dsp:nvSpPr>
        <dsp:cNvPr id="0" name=""/>
        <dsp:cNvSpPr/>
      </dsp:nvSpPr>
      <dsp:spPr>
        <a:xfrm rot="5400000">
          <a:off x="5891336" y="1350948"/>
          <a:ext cx="1319643" cy="616358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Организационно-методическое обеспечение проведения оценки квалификаций;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профессиональных экзаменов</a:t>
          </a:r>
        </a:p>
      </dsp:txBody>
      <dsp:txXfrm rot="5400000">
        <a:off x="5891336" y="1350948"/>
        <a:ext cx="1319643" cy="6163582"/>
      </dsp:txXfrm>
    </dsp:sp>
    <dsp:sp modelId="{82AFCC7E-ABEB-4DEE-9902-6B033E40C50A}">
      <dsp:nvSpPr>
        <dsp:cNvPr id="0" name=""/>
        <dsp:cNvSpPr/>
      </dsp:nvSpPr>
      <dsp:spPr>
        <a:xfrm>
          <a:off x="1175" y="3466562"/>
          <a:ext cx="3467015" cy="16495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Советы по профессиональным квалификациям и центры оценки квалификаций</a:t>
          </a:r>
        </a:p>
      </dsp:txBody>
      <dsp:txXfrm>
        <a:off x="1175" y="3466562"/>
        <a:ext cx="3467015" cy="16495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B1267-E2D6-45A7-9FBD-23454612129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71EE1-CFEE-4674-8074-5DC98D0ED0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6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60929B-AA08-48F3-8DB2-E3F583D703F8}" type="slidenum">
              <a:rPr lang="ru-RU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4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40BA37-0473-4545-B314-A756ACF86B8D}" type="slidenum">
              <a:rPr lang="ru-RU" altLang="ru-RU">
                <a:latin typeface="Calibri" pitchFamily="34" charset="0"/>
              </a:rPr>
              <a:pPr/>
              <a:t>55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4D1E0-72B0-48C5-94C7-F8AFDF7300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472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667F2D951FC9D2A5B706112C35D22EAB4BA639FCE9C62F721BB96DAB75EC12BAB3E178742E89D39NAf9H" TargetMode="External"/><Relationship Id="rId2" Type="http://schemas.openxmlformats.org/officeDocument/2006/relationships/hyperlink" Target="consultantplus://offline/ref=A667F2D951FC9D2A5B706112C35D22EAB4B86390C29862F721BB96DAB75EC12BAB3E178742E89D39NAf9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document/cons_doc_LAW_217929/" TargetMode="External"/><Relationship Id="rId4" Type="http://schemas.openxmlformats.org/officeDocument/2006/relationships/hyperlink" Target="http://www.consultant.ru/document/cons_doc_LAW_194981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E475680401CC9288AD496DA0C5E1DF81390EB2C2C4377548339743632x9mE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A2E20CAFE0855A3DA630F1F875BA8021F14541D28ED8FF9E22745D6172FBF35B25D5713A1243A66V7v0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kadry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p.1kadry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;base=RZR;n=200290;fld=134;dst=10000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;base=RZR;n=200290;fld=134" TargetMode="External"/><Relationship Id="rId2" Type="http://schemas.openxmlformats.org/officeDocument/2006/relationships/hyperlink" Target="https://login.consultant.ru/link/?req=doc;base=RZR;n=200290;fld=134;dst=10001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opros.rosmintrud.ru/" TargetMode="External"/><Relationship Id="rId2" Type="http://schemas.openxmlformats.org/officeDocument/2006/relationships/hyperlink" Target="http://spravochnik.rosmintrud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 smtClean="0"/>
              <a:t>Национальная система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err="1" smtClean="0"/>
              <a:t>Толстихина</a:t>
            </a:r>
            <a:r>
              <a:rPr lang="ru-RU" b="1" dirty="0" smtClean="0"/>
              <a:t> </a:t>
            </a:r>
            <a:r>
              <a:rPr lang="ru-RU" b="1" dirty="0" smtClean="0"/>
              <a:t>Екатерина </a:t>
            </a:r>
            <a:r>
              <a:rPr lang="ru-RU" b="1" dirty="0" err="1" smtClean="0"/>
              <a:t>Витаутасовна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500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6974" y="716082"/>
            <a:ext cx="106250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Статья </a:t>
            </a:r>
            <a:r>
              <a:rPr lang="ru-RU" sz="2400" b="1" dirty="0" smtClean="0"/>
              <a:t>3 238-ФЗ </a:t>
            </a:r>
          </a:p>
          <a:p>
            <a:pPr algn="just"/>
            <a:r>
              <a:rPr lang="ru-RU" sz="2400" b="1" dirty="0" smtClean="0"/>
              <a:t>Участники </a:t>
            </a:r>
            <a:r>
              <a:rPr lang="ru-RU" sz="2400" b="1" dirty="0"/>
              <a:t>системы независимой оценки квалификации</a:t>
            </a:r>
          </a:p>
          <a:p>
            <a:pPr algn="just"/>
            <a:r>
              <a:rPr lang="ru-RU" sz="2400" b="1" dirty="0"/>
              <a:t> </a:t>
            </a:r>
          </a:p>
          <a:p>
            <a:pPr algn="just"/>
            <a:r>
              <a:rPr lang="ru-RU" sz="2400" b="1" dirty="0"/>
              <a:t>Участниками системы независимой оценки квалификации являются:</a:t>
            </a:r>
          </a:p>
          <a:p>
            <a:pPr algn="just"/>
            <a:r>
              <a:rPr lang="ru-RU" sz="2400" b="1" dirty="0"/>
              <a:t>1) национальный совет;</a:t>
            </a:r>
          </a:p>
          <a:p>
            <a:pPr algn="just"/>
            <a:r>
              <a:rPr lang="ru-RU" sz="2400" b="1" dirty="0"/>
              <a:t>2) национальное агентство развития квалификаций;</a:t>
            </a:r>
          </a:p>
          <a:p>
            <a:pPr algn="just"/>
            <a:r>
              <a:rPr lang="ru-RU" sz="2400" b="1" dirty="0"/>
              <a:t>3) советы по профессиональным квалификациям;</a:t>
            </a:r>
          </a:p>
          <a:p>
            <a:pPr algn="just"/>
            <a:r>
              <a:rPr lang="ru-RU" sz="2400" b="1" dirty="0"/>
              <a:t>4) центры оценки квалификаций;</a:t>
            </a:r>
          </a:p>
          <a:p>
            <a:pPr algn="just"/>
            <a:r>
              <a:rPr lang="ru-RU" sz="2400" b="1" dirty="0"/>
              <a:t>5) работодатели;</a:t>
            </a:r>
          </a:p>
          <a:p>
            <a:pPr algn="just"/>
            <a:r>
              <a:rPr lang="ru-RU" sz="2400" b="1" dirty="0"/>
              <a:t>6) соискатели;</a:t>
            </a:r>
          </a:p>
          <a:p>
            <a:pPr algn="just"/>
            <a:r>
              <a:rPr lang="ru-RU" sz="2400" b="1" dirty="0"/>
              <a:t>7) федеральный орган исполнительной власти, осуществляющий функции по выработке и реализации государственной политики и нормативно-правовому регулированию в сфере труда (далее - уполномоченный орган исполнительной власти).</a:t>
            </a:r>
          </a:p>
        </p:txBody>
      </p:sp>
    </p:spTree>
    <p:extLst>
      <p:ext uri="{BB962C8B-B14F-4D97-AF65-F5344CB8AC3E}">
        <p14:creationId xmlns:p14="http://schemas.microsoft.com/office/powerpoint/2010/main" xmlns="" val="20489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2717-3005-4DA4-8CCE-B3B7D5180F0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91385" y="2073524"/>
            <a:ext cx="89565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754848" y="286971"/>
            <a:ext cx="10515600" cy="463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независимой оценки квалификаций</a:t>
            </a:r>
            <a:endParaRPr lang="ru-RU" sz="2800" dirty="0"/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2734165"/>
              </p:ext>
            </p:extLst>
          </p:nvPr>
        </p:nvGraphicFramePr>
        <p:xfrm>
          <a:off x="1222408" y="1108929"/>
          <a:ext cx="9632950" cy="511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371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 txBox="1">
            <a:spLocks/>
          </p:cNvSpPr>
          <p:nvPr/>
        </p:nvSpPr>
        <p:spPr>
          <a:xfrm>
            <a:off x="379463" y="142875"/>
            <a:ext cx="11595021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НЕЗАВИСИМАЯ ОЦЕНКА КВАЛИФИКАЦИЙ (НОК)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0216" y="1071546"/>
            <a:ext cx="2214866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68364" y="1071546"/>
            <a:ext cx="207197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2051" y="1071546"/>
            <a:ext cx="207197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95737" y="1071546"/>
            <a:ext cx="207197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09424" y="1071546"/>
            <a:ext cx="2071972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463" y="1857375"/>
            <a:ext cx="2187860" cy="4643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80100" y="1857376"/>
            <a:ext cx="1929064" cy="3516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66398" y="1857376"/>
            <a:ext cx="1930651" cy="3516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454283" y="1857376"/>
            <a:ext cx="1929063" cy="3516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40581" y="1857375"/>
            <a:ext cx="2000510" cy="4667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83" name="TextBox 22"/>
          <p:cNvSpPr txBox="1">
            <a:spLocks noChangeArrowheads="1"/>
          </p:cNvSpPr>
          <p:nvPr/>
        </p:nvSpPr>
        <p:spPr bwMode="auto">
          <a:xfrm>
            <a:off x="406453" y="1779588"/>
            <a:ext cx="2160869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Процедура подтверждения соответствия квалификаций соискателя положениям профстандарта </a:t>
            </a:r>
            <a:r>
              <a:rPr lang="ru-RU" alt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квалификационным требованиям, установленным федеральными законами и иными нормативно-правовыми актами, проведенная в ЦОК в соответствии с ФЗ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84" name="TextBox 23"/>
          <p:cNvSpPr txBox="1">
            <a:spLocks noChangeArrowheads="1"/>
          </p:cNvSpPr>
          <p:nvPr/>
        </p:nvSpPr>
        <p:spPr bwMode="auto">
          <a:xfrm>
            <a:off x="379463" y="1285875"/>
            <a:ext cx="200051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НОК</a:t>
            </a:r>
          </a:p>
        </p:txBody>
      </p:sp>
      <p:sp>
        <p:nvSpPr>
          <p:cNvPr id="15385" name="TextBox 24"/>
          <p:cNvSpPr txBox="1">
            <a:spLocks noChangeArrowheads="1"/>
          </p:cNvSpPr>
          <p:nvPr/>
        </p:nvSpPr>
        <p:spPr bwMode="auto">
          <a:xfrm>
            <a:off x="2951547" y="1071564"/>
            <a:ext cx="171472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проходит</a:t>
            </a:r>
          </a:p>
        </p:txBody>
      </p: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2880100" y="1857375"/>
            <a:ext cx="1929064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или лицо, претендующее на осуществление определенного вида трудовой деятельности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87" name="TextBox 26"/>
          <p:cNvSpPr txBox="1">
            <a:spLocks noChangeArrowheads="1"/>
          </p:cNvSpPr>
          <p:nvPr/>
        </p:nvSpPr>
        <p:spPr bwMode="auto">
          <a:xfrm>
            <a:off x="5166398" y="1857375"/>
            <a:ext cx="1930651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Профессиональный экзамен, состоящий из теоретической и практической частей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88" name="TextBox 27"/>
          <p:cNvSpPr txBox="1">
            <a:spLocks noChangeArrowheads="1"/>
          </p:cNvSpPr>
          <p:nvPr/>
        </p:nvSpPr>
        <p:spPr bwMode="auto">
          <a:xfrm>
            <a:off x="5237845" y="1071563"/>
            <a:ext cx="178775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 проведения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9" name="TextBox 28"/>
          <p:cNvSpPr txBox="1">
            <a:spLocks noChangeArrowheads="1"/>
          </p:cNvSpPr>
          <p:nvPr/>
        </p:nvSpPr>
        <p:spPr bwMode="auto">
          <a:xfrm>
            <a:off x="7597177" y="1285876"/>
            <a:ext cx="164327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платит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0" name="TextBox 29"/>
          <p:cNvSpPr txBox="1">
            <a:spLocks noChangeArrowheads="1"/>
          </p:cNvSpPr>
          <p:nvPr/>
        </p:nvSpPr>
        <p:spPr bwMode="auto">
          <a:xfrm>
            <a:off x="7463810" y="1857375"/>
            <a:ext cx="1990984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Соискатель или физическое  и (или) юридическое лицо, направившее на ПЭ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5391" name="TextBox 30"/>
          <p:cNvSpPr txBox="1">
            <a:spLocks noChangeArrowheads="1"/>
          </p:cNvSpPr>
          <p:nvPr/>
        </p:nvSpPr>
        <p:spPr bwMode="auto">
          <a:xfrm>
            <a:off x="9812028" y="1928814"/>
            <a:ext cx="1929064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квалификации или заключение о прохождении ПЭ, включающее рекомендации для соискателя (решение принимается в 30-дневный срок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92" name="TextBox 31"/>
          <p:cNvSpPr txBox="1">
            <a:spLocks noChangeArrowheads="1"/>
          </p:cNvSpPr>
          <p:nvPr/>
        </p:nvSpPr>
        <p:spPr bwMode="auto">
          <a:xfrm>
            <a:off x="10026368" y="1214439"/>
            <a:ext cx="107170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06628" y="260648"/>
            <a:ext cx="11425766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Отличия </a:t>
            </a:r>
            <a:r>
              <a:rPr lang="ru-RU" altLang="ru-RU" sz="2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НОК от </a:t>
            </a:r>
            <a:r>
              <a:rPr lang="ru-RU" altLang="ru-RU" sz="2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аттестации персонала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65121" y="1143001"/>
          <a:ext cx="11883985" cy="538321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961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0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2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918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8" marR="91458" marT="45725" marB="457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dirty="0" smtClean="0">
                          <a:solidFill>
                            <a:srgbClr val="D8C810"/>
                          </a:solidFill>
                        </a:rPr>
                        <a:t>НОК</a:t>
                      </a:r>
                      <a:endParaRPr lang="ru-RU" sz="3200" i="0" dirty="0">
                        <a:solidFill>
                          <a:srgbClr val="D8C810"/>
                        </a:solidFill>
                      </a:endParaRPr>
                    </a:p>
                  </a:txBody>
                  <a:tcPr marL="91458" marR="91458" marT="45725" marB="457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0" dirty="0" smtClean="0">
                          <a:solidFill>
                            <a:srgbClr val="D8C81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Аттестация</a:t>
                      </a:r>
                      <a:endParaRPr lang="ru-RU" sz="3200" i="0" dirty="0">
                        <a:solidFill>
                          <a:srgbClr val="D8C81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944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Ключевой принцип</a:t>
                      </a:r>
                      <a:endParaRPr lang="ru-RU" sz="2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Добровольность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правило, обязательность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509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Область применения</a:t>
                      </a:r>
                      <a:endParaRPr lang="ru-RU" sz="2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ограничений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по отношению к незанятым лицам; занятым лицам, не состоящим в трудовых отношениях; обучающимся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 в рамках трудовых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отношений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6326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Содержательная основа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(требования к квалификации)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Профессиональные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стандарты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иные квалификационные требования, утверждаемые в установленном законодательством порядке</a:t>
                      </a:r>
                      <a:endParaRPr lang="ru-RU" sz="17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конкретного работодателя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9967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Возможность использования результатов оценки при переходе работника к другому работодателю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ограничений</a:t>
                      </a:r>
                    </a:p>
                    <a:p>
                      <a:pPr algn="ctr"/>
                      <a:r>
                        <a:rPr lang="ru-RU" sz="17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(т.к</a:t>
                      </a:r>
                      <a:r>
                        <a:rPr lang="ru-RU" sz="1700" b="1" i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обеспечивается единый методический подход к оценке кадрового ресурса в соответствии с потребностями сферы труда)</a:t>
                      </a:r>
                      <a:endParaRPr lang="ru-RU" sz="17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Имеются существенные ограничения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8" marR="9145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418403" y="3821902"/>
            <a:ext cx="5429250" cy="71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380865" y="3856832"/>
            <a:ext cx="54292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8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388" y="442171"/>
            <a:ext cx="11447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Профессиональные </a:t>
            </a:r>
            <a:r>
              <a:rPr lang="ru-RU" sz="4800" b="1" dirty="0"/>
              <a:t>стандарты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5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Указ Президента РФ от 07.05.2012 N 597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 мероприятиях по реализации государственной социальной политики»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7" y="1845733"/>
            <a:ext cx="11694016" cy="4426277"/>
          </a:xfrm>
        </p:spPr>
        <p:txBody>
          <a:bodyPr>
            <a:normAutofit fontScale="92500" lnSpcReduction="10000"/>
          </a:bodyPr>
          <a:lstStyle/>
          <a:p>
            <a:pPr marL="201168" lvl="1" indent="0" algn="just"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С 2012 года появился новый вектор развития профессиональных квалификаций в соответствие с Указом Президента РФ  от 7 мая 2012 года N597.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Поставлена задача создания Национальной системы профессиональных квалификаций.</a:t>
            </a:r>
          </a:p>
          <a:p>
            <a:pPr algn="just"/>
            <a:r>
              <a:rPr lang="ru-RU" sz="3600" dirty="0" smtClean="0">
                <a:solidFill>
                  <a:schemeClr val="dk1"/>
                </a:solidFill>
              </a:rPr>
              <a:t>В соответствии с Федеральным законом от 03 декабря 2012 года №236-ФЗ «О внесении изменений в Трудовой кодекс Российской Федерации …» в нормативно-правовые акты Российской Федерации введено понятие «профессиональный стандарт».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359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Основные нормативные документы: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rgbClr val="0070C0"/>
                </a:solidFill>
              </a:rPr>
              <a:t>1</a:t>
            </a:r>
            <a:r>
              <a:rPr lang="ru-RU" sz="2800" b="1" dirty="0" smtClean="0">
                <a:solidFill>
                  <a:srgbClr val="0070C0"/>
                </a:solidFill>
              </a:rPr>
              <a:t>) Трудовой кодекс РФ;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2) Постановление Правительства РФ от </a:t>
            </a:r>
            <a:r>
              <a:rPr lang="ru-RU" sz="2800" b="1" dirty="0">
                <a:solidFill>
                  <a:srgbClr val="0070C0"/>
                </a:solidFill>
              </a:rPr>
              <a:t>27 июня 2016 года № </a:t>
            </a:r>
            <a:r>
              <a:rPr lang="ru-RU" sz="2800" b="1" dirty="0" smtClean="0">
                <a:solidFill>
                  <a:srgbClr val="0070C0"/>
                </a:solidFill>
              </a:rPr>
              <a:t>584 «Об </a:t>
            </a:r>
            <a:r>
              <a:rPr lang="ru-RU" sz="2800" b="1" dirty="0">
                <a:solidFill>
                  <a:srgbClr val="0070C0"/>
                </a:solidFill>
              </a:rPr>
              <a:t>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</a:t>
            </a:r>
            <a:r>
              <a:rPr lang="ru-RU" sz="2800" b="1" dirty="0" smtClean="0">
                <a:solidFill>
                  <a:srgbClr val="0070C0"/>
                </a:solidFill>
              </a:rPr>
              <a:t>собственности» (вступило в силу с 01.07.2016).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40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Основные нормативные документы: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596980"/>
            <a:ext cx="10753725" cy="4180885"/>
          </a:xfrm>
        </p:spPr>
        <p:txBody>
          <a:bodyPr>
            <a:noAutofit/>
          </a:bodyPr>
          <a:lstStyle/>
          <a:p>
            <a:pPr algn="just"/>
            <a:r>
              <a:rPr lang="ru-RU" sz="1900" b="1" dirty="0">
                <a:solidFill>
                  <a:srgbClr val="0070C0"/>
                </a:solidFill>
              </a:rPr>
              <a:t>2</a:t>
            </a:r>
            <a:r>
              <a:rPr lang="ru-RU" sz="1900" b="1" dirty="0" smtClean="0">
                <a:solidFill>
                  <a:srgbClr val="0070C0"/>
                </a:solidFill>
              </a:rPr>
              <a:t>) </a:t>
            </a:r>
            <a:r>
              <a:rPr lang="ru-RU" sz="1900" b="1" dirty="0">
                <a:solidFill>
                  <a:srgbClr val="0070C0"/>
                </a:solidFill>
              </a:rPr>
              <a:t>Указ Президента РФ от 07.05.2012 N </a:t>
            </a:r>
            <a:r>
              <a:rPr lang="ru-RU" sz="1900" b="1" dirty="0" smtClean="0">
                <a:solidFill>
                  <a:srgbClr val="0070C0"/>
                </a:solidFill>
              </a:rPr>
              <a:t>597 «О </a:t>
            </a:r>
            <a:r>
              <a:rPr lang="ru-RU" sz="1900" b="1" dirty="0">
                <a:solidFill>
                  <a:srgbClr val="0070C0"/>
                </a:solidFill>
              </a:rPr>
              <a:t>мероприятиях по реализации государственной социальной </a:t>
            </a:r>
            <a:r>
              <a:rPr lang="ru-RU" sz="1900" b="1" dirty="0" smtClean="0">
                <a:solidFill>
                  <a:srgbClr val="0070C0"/>
                </a:solidFill>
              </a:rPr>
              <a:t>политики»;</a:t>
            </a:r>
            <a:endParaRPr lang="en-US" sz="19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900" b="1" dirty="0">
                <a:solidFill>
                  <a:srgbClr val="0070C0"/>
                </a:solidFill>
              </a:rPr>
              <a:t>3</a:t>
            </a:r>
            <a:r>
              <a:rPr lang="en-US" sz="1900" b="1" dirty="0" smtClean="0">
                <a:solidFill>
                  <a:srgbClr val="0070C0"/>
                </a:solidFill>
              </a:rPr>
              <a:t>) </a:t>
            </a:r>
            <a:r>
              <a:rPr lang="ru-RU" sz="1900" b="1" dirty="0" smtClean="0">
                <a:solidFill>
                  <a:srgbClr val="0070C0"/>
                </a:solidFill>
              </a:rPr>
              <a:t>Методические рекомендации </a:t>
            </a:r>
            <a:r>
              <a:rPr lang="ru-RU" sz="1900" b="1" dirty="0">
                <a:solidFill>
                  <a:srgbClr val="0070C0"/>
                </a:solidFill>
              </a:rPr>
              <a:t>по разработке профессионального стандарта, </a:t>
            </a:r>
            <a:r>
              <a:rPr lang="ru-RU" sz="1900" b="1" dirty="0" smtClean="0">
                <a:solidFill>
                  <a:srgbClr val="0070C0"/>
                </a:solidFill>
              </a:rPr>
              <a:t>утвержденные </a:t>
            </a:r>
            <a:r>
              <a:rPr lang="ru-RU" sz="1900" b="1" dirty="0">
                <a:solidFill>
                  <a:srgbClr val="0070C0"/>
                </a:solidFill>
              </a:rPr>
              <a:t>Приказом Минтруда России от 29.04.2013 N 170н;</a:t>
            </a:r>
            <a:endParaRPr lang="ru-RU" sz="1900" b="1" dirty="0">
              <a:solidFill>
                <a:srgbClr val="0070C0"/>
              </a:solidFill>
              <a:hlinkClick r:id="rId2"/>
            </a:endParaRPr>
          </a:p>
          <a:p>
            <a:pPr algn="just"/>
            <a:r>
              <a:rPr lang="ru-RU" sz="1900" b="1" dirty="0">
                <a:solidFill>
                  <a:srgbClr val="0070C0"/>
                </a:solidFill>
              </a:rPr>
              <a:t>4</a:t>
            </a:r>
            <a:r>
              <a:rPr lang="ru-RU" sz="1900" b="1" dirty="0" smtClean="0">
                <a:solidFill>
                  <a:srgbClr val="0070C0"/>
                </a:solidFill>
              </a:rPr>
              <a:t>) Макет </a:t>
            </a:r>
            <a:r>
              <a:rPr lang="ru-RU" sz="1900" b="1" dirty="0">
                <a:solidFill>
                  <a:srgbClr val="0070C0"/>
                </a:solidFill>
              </a:rPr>
              <a:t>профессионального стандарта, </a:t>
            </a:r>
            <a:r>
              <a:rPr lang="ru-RU" sz="1900" b="1" dirty="0" smtClean="0">
                <a:solidFill>
                  <a:srgbClr val="0070C0"/>
                </a:solidFill>
              </a:rPr>
              <a:t>утвержденный </a:t>
            </a:r>
            <a:r>
              <a:rPr lang="ru-RU" sz="1900" b="1" dirty="0">
                <a:solidFill>
                  <a:srgbClr val="0070C0"/>
                </a:solidFill>
              </a:rPr>
              <a:t>Приказом Минтруда России от 12.04.2013 N 147н;</a:t>
            </a:r>
            <a:endParaRPr lang="ru-RU" sz="1900" b="1" dirty="0">
              <a:solidFill>
                <a:srgbClr val="0070C0"/>
              </a:solidFill>
              <a:hlinkClick r:id="rId3"/>
            </a:endParaRPr>
          </a:p>
          <a:p>
            <a:pPr algn="just"/>
            <a:r>
              <a:rPr lang="ru-RU" sz="1900" b="1" dirty="0">
                <a:solidFill>
                  <a:srgbClr val="0070C0"/>
                </a:solidFill>
              </a:rPr>
              <a:t>5</a:t>
            </a:r>
            <a:r>
              <a:rPr lang="ru-RU" sz="1900" b="1" dirty="0" smtClean="0">
                <a:solidFill>
                  <a:srgbClr val="0070C0"/>
                </a:solidFill>
              </a:rPr>
              <a:t>) Уровни </a:t>
            </a:r>
            <a:r>
              <a:rPr lang="ru-RU" sz="1900" b="1" dirty="0">
                <a:solidFill>
                  <a:srgbClr val="0070C0"/>
                </a:solidFill>
              </a:rPr>
              <a:t>квалификации в целях разработки проектов профессиональных стандартов, </a:t>
            </a:r>
            <a:r>
              <a:rPr lang="ru-RU" sz="1900" b="1" dirty="0" smtClean="0">
                <a:solidFill>
                  <a:srgbClr val="0070C0"/>
                </a:solidFill>
              </a:rPr>
              <a:t>утвержденные </a:t>
            </a:r>
            <a:r>
              <a:rPr lang="ru-RU" sz="1900" b="1" dirty="0">
                <a:solidFill>
                  <a:srgbClr val="0070C0"/>
                </a:solidFill>
              </a:rPr>
              <a:t>Приказом Минтруда России от 12.04.2013 N </a:t>
            </a:r>
            <a:r>
              <a:rPr lang="ru-RU" sz="1900" b="1" dirty="0" smtClean="0">
                <a:solidFill>
                  <a:srgbClr val="0070C0"/>
                </a:solidFill>
              </a:rPr>
              <a:t>148н;</a:t>
            </a:r>
          </a:p>
          <a:p>
            <a:pPr algn="just"/>
            <a:r>
              <a:rPr lang="ru-RU" sz="1900" b="1" dirty="0" smtClean="0">
                <a:solidFill>
                  <a:srgbClr val="0070C0"/>
                </a:solidFill>
              </a:rPr>
              <a:t>6) Приказ Минтруда России от 29.09.2014 N 667н "О реестре профессиональных стандартов (перечне видов профессиональной деятельности)»;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rgbClr val="0070C0"/>
                </a:solidFill>
              </a:rPr>
              <a:t>   7) </a:t>
            </a:r>
            <a:r>
              <a:rPr lang="ru-RU" sz="1900" b="1" dirty="0" smtClean="0">
                <a:solidFill>
                  <a:srgbClr val="FF0000"/>
                </a:solidFill>
              </a:rPr>
              <a:t>Письмо </a:t>
            </a:r>
            <a:r>
              <a:rPr lang="ru-RU" sz="1900" b="1" dirty="0">
                <a:solidFill>
                  <a:srgbClr val="FF0000"/>
                </a:solidFill>
              </a:rPr>
              <a:t>Минтруда России от 04.04.2016 № </a:t>
            </a:r>
            <a:r>
              <a:rPr lang="ru-RU" sz="1900" b="1" dirty="0" smtClean="0">
                <a:solidFill>
                  <a:srgbClr val="FF0000"/>
                </a:solidFill>
              </a:rPr>
              <a:t>14-0/10/В-2253;</a:t>
            </a:r>
          </a:p>
          <a:p>
            <a:pPr algn="just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8)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hlinkClick r:id="rId4"/>
              </a:rPr>
              <a:t>Информацию</a:t>
            </a:r>
            <a:r>
              <a:rPr lang="ru-RU" sz="1900" b="1" dirty="0" smtClean="0"/>
              <a:t> </a:t>
            </a:r>
            <a:r>
              <a:rPr lang="ru-RU" sz="1900" b="1" dirty="0"/>
              <a:t>Минтруда России от 10.02.2016;</a:t>
            </a:r>
          </a:p>
          <a:p>
            <a:r>
              <a:rPr lang="ru-RU" sz="1900" b="1" dirty="0" smtClean="0"/>
              <a:t>9) Иные письма </a:t>
            </a:r>
            <a:r>
              <a:rPr lang="ru-RU" sz="1900" b="1" dirty="0"/>
              <a:t>Минтруда России;</a:t>
            </a:r>
          </a:p>
          <a:p>
            <a:pPr algn="just"/>
            <a:r>
              <a:rPr lang="ru-RU" sz="1900" b="1" dirty="0" smtClean="0">
                <a:hlinkClick r:id="rId5"/>
              </a:rPr>
              <a:t>10 ) Ответы</a:t>
            </a:r>
            <a:r>
              <a:rPr lang="ru-RU" sz="1900" b="1" dirty="0" smtClean="0"/>
              <a:t> </a:t>
            </a:r>
            <a:r>
              <a:rPr lang="ru-RU" sz="1900" b="1" dirty="0"/>
              <a:t>на актуальные вопросы о профессиональных стандартах (приложение к письму Общероссийского Профсоюза образования от 10.03.2017 N 122</a:t>
            </a:r>
            <a:r>
              <a:rPr lang="ru-RU" sz="1900" b="1" dirty="0" smtClean="0"/>
              <a:t>).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xmlns="" val="39770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b="1" dirty="0">
                <a:solidFill>
                  <a:schemeClr val="accent1"/>
                </a:solidFill>
              </a:rPr>
              <a:t>Ст. 195.1 ТК РФ. Понятия квалификации работника, профессионального стандарта</a:t>
            </a:r>
            <a:r>
              <a:rPr lang="ru-RU" sz="3500" b="1" dirty="0" smtClean="0">
                <a:solidFill>
                  <a:schemeClr val="accent1"/>
                </a:solidFill>
              </a:rPr>
              <a:t>. </a:t>
            </a:r>
            <a:r>
              <a:rPr lang="ru-RU" sz="3500" b="1" dirty="0" smtClean="0">
                <a:solidFill>
                  <a:srgbClr val="FF0000"/>
                </a:solidFill>
              </a:rPr>
              <a:t>С 01 ИЮЛЯ 2016 г.!!!</a:t>
            </a:r>
            <a:r>
              <a:rPr lang="ru-RU" sz="3500" b="1" dirty="0">
                <a:solidFill>
                  <a:srgbClr val="FF0000"/>
                </a:solidFill>
              </a:rPr>
              <a:t/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В соответствии с Федеральным законом от 02.05.2015 N </a:t>
            </a:r>
            <a:r>
              <a:rPr lang="ru-RU" sz="3200" b="1" dirty="0" smtClean="0">
                <a:solidFill>
                  <a:srgbClr val="FF0000"/>
                </a:solidFill>
              </a:rPr>
              <a:t>122-ФЗ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673" y="2200338"/>
            <a:ext cx="10753725" cy="376618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500" b="1" dirty="0" smtClean="0">
                <a:solidFill>
                  <a:schemeClr val="tx1"/>
                </a:solidFill>
              </a:rPr>
              <a:t>Квалификация </a:t>
            </a:r>
            <a:r>
              <a:rPr lang="ru-RU" sz="3500" b="1" dirty="0">
                <a:solidFill>
                  <a:schemeClr val="tx1"/>
                </a:solidFill>
              </a:rPr>
              <a:t>работника - </a:t>
            </a:r>
            <a:r>
              <a:rPr lang="ru-RU" sz="3500" b="1" u="sng" dirty="0">
                <a:solidFill>
                  <a:schemeClr val="tx1"/>
                </a:solidFill>
              </a:rPr>
              <a:t>уровень </a:t>
            </a:r>
            <a:r>
              <a:rPr lang="ru-RU" sz="3500" b="1" dirty="0">
                <a:solidFill>
                  <a:schemeClr val="tx1"/>
                </a:solidFill>
              </a:rPr>
              <a:t>знаний, умений, профессиональных навыков и опыта работы работника.</a:t>
            </a:r>
          </a:p>
          <a:p>
            <a:pPr algn="just">
              <a:buNone/>
            </a:pPr>
            <a:r>
              <a:rPr lang="ru-RU" sz="3500" b="1" u="sng" dirty="0" smtClean="0">
                <a:solidFill>
                  <a:schemeClr val="tx1"/>
                </a:solidFill>
              </a:rPr>
              <a:t>Профессиональный </a:t>
            </a:r>
            <a:r>
              <a:rPr lang="ru-RU" sz="3500" b="1" u="sng" dirty="0">
                <a:solidFill>
                  <a:schemeClr val="tx1"/>
                </a:solidFill>
              </a:rPr>
              <a:t>стандарт - характеристика 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функции.</a:t>
            </a:r>
          </a:p>
          <a:p>
            <a:pPr algn="just"/>
            <a:endParaRPr lang="ru-RU" sz="35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29555" y="3503054"/>
            <a:ext cx="0" cy="3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22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7223" y="486033"/>
            <a:ext cx="110057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	Разработка профессиональных стандартов осуществляется на основе нормативных актов и методических указаний разработанных и утвержденных Минтруда России. </a:t>
            </a:r>
          </a:p>
          <a:p>
            <a:pPr algn="just">
              <a:buNone/>
            </a:pPr>
            <a:endParaRPr lang="ru-RU" sz="2600" b="1" dirty="0" smtClean="0"/>
          </a:p>
          <a:p>
            <a:pPr algn="just"/>
            <a:r>
              <a:rPr lang="ru-RU" sz="2600" b="1" dirty="0" smtClean="0"/>
              <a:t>	Профессиональные стандарты разрабатываются не на конкретную должность или профессию , </a:t>
            </a:r>
            <a:r>
              <a:rPr lang="ru-RU" sz="2600" b="1" u="sng" dirty="0" smtClean="0"/>
              <a:t>а на  вид профессиональной деятельности</a:t>
            </a:r>
            <a:r>
              <a:rPr lang="ru-RU" sz="2600" b="1" dirty="0" smtClean="0"/>
              <a:t>. Тем самым исключается дублирование трудовых функций по различным должностям. </a:t>
            </a:r>
          </a:p>
          <a:p>
            <a:pPr algn="just"/>
            <a:r>
              <a:rPr lang="ru-RU" sz="2600" b="1" dirty="0" smtClean="0"/>
              <a:t>	Основной целью создания российской системы ПС – развитие профессионализма работников на основе достижения ими уровня профессиональной компетентности, соответствующей современным требованиям  рынка труда, ориентированного на  устойчивое  экономическое  развитие.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xmlns="" val="205244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388" y="442171"/>
            <a:ext cx="11447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Национальная система </a:t>
            </a:r>
            <a:r>
              <a:rPr lang="ru-RU" sz="4800" b="1" dirty="0" smtClean="0"/>
              <a:t>квалификации: </a:t>
            </a:r>
          </a:p>
          <a:p>
            <a:r>
              <a:rPr lang="ru-RU" sz="4800" b="1" dirty="0" smtClean="0"/>
              <a:t>структура</a:t>
            </a:r>
            <a:r>
              <a:rPr lang="ru-RU" sz="4800" b="1" dirty="0"/>
              <a:t>, </a:t>
            </a:r>
            <a:endParaRPr lang="ru-RU" sz="4800" b="1" dirty="0" smtClean="0"/>
          </a:p>
          <a:p>
            <a:r>
              <a:rPr lang="ru-RU" sz="4800" b="1" dirty="0" smtClean="0"/>
              <a:t>понятия</a:t>
            </a:r>
            <a:r>
              <a:rPr lang="ru-RU" sz="4800" b="1" dirty="0"/>
              <a:t>, </a:t>
            </a:r>
            <a:endParaRPr lang="ru-RU" sz="4800" b="1" dirty="0" smtClean="0"/>
          </a:p>
          <a:p>
            <a:r>
              <a:rPr lang="ru-RU" sz="4800" b="1" dirty="0" smtClean="0"/>
              <a:t>основные участники.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3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538352" y="5185421"/>
            <a:ext cx="8610600" cy="707117"/>
          </a:xfrm>
          <a:prstGeom prst="rect">
            <a:avLst/>
          </a:prstGeom>
          <a:solidFill>
            <a:srgbClr val="FFFFE1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Трудовая функция (ТФ) – </a:t>
            </a:r>
          </a:p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3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система трудовых действий в рамках ОТФ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366902" y="836737"/>
            <a:ext cx="8915400" cy="1022396"/>
          </a:xfrm>
          <a:prstGeom prst="rect">
            <a:avLst/>
          </a:prstGeom>
          <a:gradFill flip="none" rotWithShape="1">
            <a:gsLst>
              <a:gs pos="20000">
                <a:srgbClr val="B8F7FE"/>
              </a:gs>
              <a:gs pos="56000">
                <a:srgbClr val="FFFF66">
                  <a:alpha val="63000"/>
                </a:srgbClr>
              </a:gs>
              <a:gs pos="75000">
                <a:srgbClr val="BEF60A">
                  <a:alpha val="49000"/>
                </a:srgbClr>
              </a:gs>
            </a:gsLst>
            <a:lin ang="0" scaled="1"/>
            <a:tileRect/>
          </a:gra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370" b="1" dirty="0">
                <a:solidFill>
                  <a:srgbClr val="A50021"/>
                </a:solidFill>
                <a:latin typeface="Arial" charset="0"/>
                <a:cs typeface="Arial" charset="0"/>
              </a:rPr>
              <a:t>Вид профессиональной деятельности (ВПД) - </a:t>
            </a:r>
            <a:r>
              <a:rPr lang="ru-RU" sz="237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совокупность обобщенных трудовых функций, имеющих близкий характер, результаты и условия труда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85952" y="2862007"/>
            <a:ext cx="8782050" cy="1308820"/>
          </a:xfrm>
          <a:prstGeom prst="rect">
            <a:avLst/>
          </a:prstGeom>
          <a:solidFill>
            <a:srgbClr val="FFFFE1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A50021"/>
                </a:solidFill>
                <a:latin typeface="Arial" charset="0"/>
                <a:cs typeface="Arial" charset="0"/>
              </a:rPr>
              <a:t>Обобщенная трудовая функция (ОТФ) – </a:t>
            </a:r>
          </a:p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3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совокупность связанных между собой трудовых функций, сложившаяся в результате разделения труда в конкретном производственном или (бизнес-) процессе</a:t>
            </a:r>
            <a:endParaRPr lang="ru-RU" sz="2300" b="1" dirty="0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2150776" y="0"/>
            <a:ext cx="734765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Методические рекомендации 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разработке </a:t>
            </a:r>
            <a:r>
              <a:rPr lang="ru-RU" sz="2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прПфессионального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стандарта*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1385952" y="2227582"/>
            <a:ext cx="291465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ОТФ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4319652" y="2227582"/>
            <a:ext cx="31242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ОТФ</a:t>
            </a: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7443852" y="2227582"/>
            <a:ext cx="272415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ОТФ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1519302" y="4551682"/>
            <a:ext cx="91440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2433702" y="4551682"/>
            <a:ext cx="91440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3348102" y="4551682"/>
            <a:ext cx="914400" cy="628650"/>
          </a:xfrm>
          <a:prstGeom prst="rect">
            <a:avLst/>
          </a:prstGeom>
          <a:solidFill>
            <a:srgbClr val="B8F7FE">
              <a:alpha val="33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4281552" y="4551682"/>
            <a:ext cx="9144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5195952" y="4551682"/>
            <a:ext cx="9144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6110352" y="4551682"/>
            <a:ext cx="1104900" cy="628650"/>
          </a:xfrm>
          <a:prstGeom prst="rect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7234302" y="4551682"/>
            <a:ext cx="106680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62" name="Прямоугольник 61"/>
          <p:cNvSpPr/>
          <p:nvPr/>
        </p:nvSpPr>
        <p:spPr bwMode="auto">
          <a:xfrm>
            <a:off x="8282052" y="4551682"/>
            <a:ext cx="91440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9196452" y="4551682"/>
            <a:ext cx="914400" cy="628650"/>
          </a:xfrm>
          <a:prstGeom prst="rect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A50021"/>
                </a:solidFill>
                <a:latin typeface="Arial" charset="0"/>
                <a:cs typeface="Arial" charset="0"/>
              </a:rPr>
              <a:t>ТФ</a:t>
            </a:r>
          </a:p>
        </p:txBody>
      </p:sp>
      <p:sp>
        <p:nvSpPr>
          <p:cNvPr id="64" name="Стрелка вниз 63"/>
          <p:cNvSpPr/>
          <p:nvPr/>
        </p:nvSpPr>
        <p:spPr bwMode="auto">
          <a:xfrm>
            <a:off x="2605152" y="1865632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5" name="Стрелка вниз 64"/>
          <p:cNvSpPr/>
          <p:nvPr/>
        </p:nvSpPr>
        <p:spPr bwMode="auto">
          <a:xfrm>
            <a:off x="5596002" y="1865632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Стрелка вниз 65"/>
          <p:cNvSpPr/>
          <p:nvPr/>
        </p:nvSpPr>
        <p:spPr bwMode="auto">
          <a:xfrm>
            <a:off x="8529702" y="1865632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Стрелка вниз 66"/>
          <p:cNvSpPr/>
          <p:nvPr/>
        </p:nvSpPr>
        <p:spPr bwMode="auto">
          <a:xfrm>
            <a:off x="1766952" y="4170682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8" name="Стрелка вниз 67"/>
          <p:cNvSpPr/>
          <p:nvPr/>
        </p:nvSpPr>
        <p:spPr bwMode="auto">
          <a:xfrm>
            <a:off x="2681352" y="4170682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 bwMode="auto">
          <a:xfrm>
            <a:off x="3595752" y="4170682"/>
            <a:ext cx="484632" cy="342900"/>
          </a:xfrm>
          <a:prstGeom prst="downArrow">
            <a:avLst/>
          </a:prstGeom>
          <a:solidFill>
            <a:srgbClr val="B8F7FE">
              <a:alpha val="52000"/>
            </a:srgbClr>
          </a:solidFill>
          <a:ln w="9525" cap="flat" cmpd="sng" algn="ctr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>
              <a:solidFill>
                <a:srgbClr val="000000"/>
              </a:solidFill>
            </a:endParaRPr>
          </a:p>
        </p:txBody>
      </p:sp>
      <p:sp>
        <p:nvSpPr>
          <p:cNvPr id="70" name="Стрелка вниз 69"/>
          <p:cNvSpPr/>
          <p:nvPr/>
        </p:nvSpPr>
        <p:spPr bwMode="auto">
          <a:xfrm>
            <a:off x="4472052" y="4170682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Стрелка вниз 70"/>
          <p:cNvSpPr/>
          <p:nvPr/>
        </p:nvSpPr>
        <p:spPr bwMode="auto">
          <a:xfrm>
            <a:off x="5405502" y="4170682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Стрелка вниз 71"/>
          <p:cNvSpPr/>
          <p:nvPr/>
        </p:nvSpPr>
        <p:spPr bwMode="auto">
          <a:xfrm>
            <a:off x="6453252" y="4170682"/>
            <a:ext cx="484632" cy="342900"/>
          </a:xfrm>
          <a:prstGeom prst="downArrow">
            <a:avLst/>
          </a:prstGeom>
          <a:solidFill>
            <a:srgbClr val="FFFF66">
              <a:alpha val="47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7539102" y="4170682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8548752" y="4170682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Стрелка вниз 74"/>
          <p:cNvSpPr/>
          <p:nvPr/>
        </p:nvSpPr>
        <p:spPr bwMode="auto">
          <a:xfrm>
            <a:off x="9406002" y="4170682"/>
            <a:ext cx="484632" cy="342900"/>
          </a:xfrm>
          <a:prstGeom prst="downArrow">
            <a:avLst/>
          </a:prstGeom>
          <a:solidFill>
            <a:srgbClr val="BEF60A">
              <a:alpha val="49000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342900" indent="-342900" algn="ctr" eaLnBrk="0" hangingPunct="0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sz="3200" b="1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324835" y="6037582"/>
            <a:ext cx="9014617" cy="410882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300" b="1" dirty="0">
                <a:solidFill>
                  <a:srgbClr val="FFFF66"/>
                </a:solidFill>
                <a:latin typeface="Arial" charset="0"/>
                <a:cs typeface="Arial" charset="0"/>
              </a:rPr>
              <a:t>*</a:t>
            </a:r>
            <a:r>
              <a:rPr lang="ru-RU" sz="23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приказ Минтруда России от 29 апреля 2013 г. № 170н </a:t>
            </a:r>
          </a:p>
        </p:txBody>
      </p:sp>
    </p:spTree>
    <p:extLst>
      <p:ext uri="{BB962C8B-B14F-4D97-AF65-F5344CB8AC3E}">
        <p14:creationId xmlns:p14="http://schemas.microsoft.com/office/powerpoint/2010/main" xmlns="" val="217050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с</a:t>
            </a:r>
            <a:r>
              <a:rPr lang="ru-RU" b="1" dirty="0" smtClean="0">
                <a:solidFill>
                  <a:schemeClr val="accent1"/>
                </a:solidFill>
              </a:rPr>
              <a:t>т. 57 ТК РФ. Содержание трудового договора.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>
                <a:solidFill>
                  <a:schemeClr val="tx1"/>
                </a:solidFill>
              </a:rPr>
              <a:t>Обязательными для включения в трудовой договор являются следующие условия: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                    трудовая </a:t>
            </a:r>
            <a:r>
              <a:rPr lang="ru-RU" sz="2200" dirty="0">
                <a:solidFill>
                  <a:schemeClr val="tx1"/>
                </a:solidFill>
              </a:rPr>
              <a:t>функция (работа по должности в соответствии со штатным расписанием, профессии, специальности с указанием квалификации; конкретный вид поручаемой работнику работы). </a:t>
            </a:r>
            <a:r>
              <a:rPr lang="ru-RU" sz="2200" b="1" dirty="0">
                <a:solidFill>
                  <a:schemeClr val="tx1"/>
                </a:solidFill>
              </a:rPr>
              <a:t>Если в соответствии с настоящим Кодексом, иными федеральными законами с выполнением работ по определенным должностям, профессиям, специальностям связано предоставление компенсаций и льгот либо наличие ограничений</a:t>
            </a:r>
            <a:r>
              <a:rPr lang="ru-RU" sz="2200" dirty="0">
                <a:solidFill>
                  <a:schemeClr val="tx1"/>
                </a:solidFill>
              </a:rPr>
              <a:t>, то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</a:t>
            </a:r>
            <a:r>
              <a:rPr lang="ru-RU" sz="2200" u="sng" dirty="0">
                <a:solidFill>
                  <a:schemeClr val="tx1"/>
                </a:solidFill>
              </a:rPr>
              <a:t>порядке, устанавливаемом Правительством Российской Федерации, или соответствующим положениям профессиональных </a:t>
            </a:r>
            <a:r>
              <a:rPr lang="ru-RU" sz="2200" u="sng" dirty="0" smtClean="0">
                <a:solidFill>
                  <a:schemeClr val="tx1"/>
                </a:solidFill>
              </a:rPr>
              <a:t>стандартов.</a:t>
            </a:r>
            <a:endParaRPr lang="ru-RU" sz="2200" u="sng" dirty="0">
              <a:solidFill>
                <a:schemeClr val="tx1"/>
              </a:solidFill>
              <a:hlinkClick r:id="rId2"/>
            </a:endParaRP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991672" y="23439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36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2596" y="1130802"/>
            <a:ext cx="107503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Наименований должностей, если выполнение работ по должности связано с </a:t>
            </a:r>
            <a:r>
              <a:rPr lang="ru-RU" sz="2400" b="1" u="sng" dirty="0" smtClean="0"/>
              <a:t>предоставлением компенсаций, льгот либо наличием ограничений</a:t>
            </a:r>
            <a:r>
              <a:rPr lang="ru-RU" sz="2400" b="1" dirty="0" smtClean="0"/>
              <a:t>. В этих случаях наименование должности должно быть указано в соответствии с утвержденным </a:t>
            </a:r>
            <a:r>
              <a:rPr lang="ru-RU" sz="2400" b="1" dirty="0" err="1" smtClean="0"/>
              <a:t>профстандартом</a:t>
            </a:r>
            <a:r>
              <a:rPr lang="ru-RU" sz="2400" b="1" dirty="0" smtClean="0"/>
              <a:t> или квалификационными справочниками (ст. </a:t>
            </a:r>
            <a:r>
              <a:rPr lang="ru-RU" sz="2400" b="1" u="sng" dirty="0" smtClean="0"/>
              <a:t>57</a:t>
            </a:r>
            <a:r>
              <a:rPr lang="ru-RU" sz="2400" b="1" dirty="0" smtClean="0"/>
              <a:t>, </a:t>
            </a:r>
            <a:r>
              <a:rPr lang="ru-RU" sz="2400" b="1" u="sng" dirty="0" smtClean="0"/>
              <a:t>195.3</a:t>
            </a:r>
            <a:r>
              <a:rPr lang="ru-RU" sz="2400" b="1" dirty="0" smtClean="0"/>
              <a:t> ТК РФ, </a:t>
            </a:r>
            <a:r>
              <a:rPr lang="ru-RU" sz="2400" b="1" u="sng" dirty="0" smtClean="0"/>
              <a:t>п. 5 письма Минтруда России от 4 апреля 2016 г. № 14-0/10/13-2253</a:t>
            </a:r>
            <a:r>
              <a:rPr lang="ru-RU" sz="2400" b="1" dirty="0" smtClean="0"/>
              <a:t>). </a:t>
            </a:r>
          </a:p>
          <a:p>
            <a:pPr algn="just"/>
            <a:r>
              <a:rPr lang="ru-RU" sz="2400" b="1" dirty="0" smtClean="0"/>
              <a:t>	Если сотрудник имеет право на досрочную пенсию по списку, а наименование должности в </a:t>
            </a:r>
            <a:r>
              <a:rPr lang="ru-RU" sz="2400" b="1" dirty="0" err="1" smtClean="0"/>
              <a:t>профстандарте</a:t>
            </a:r>
            <a:r>
              <a:rPr lang="ru-RU" sz="2400" b="1" dirty="0" smtClean="0"/>
              <a:t> не соответствует наименованию должности в списке и квалификационном справочнике, </a:t>
            </a:r>
            <a:r>
              <a:rPr lang="ru-RU" sz="2400" b="1" u="sng" dirty="0" smtClean="0"/>
              <a:t>не спешите менять название должности по </a:t>
            </a:r>
            <a:r>
              <a:rPr lang="ru-RU" sz="2400" b="1" u="sng" dirty="0" err="1" smtClean="0"/>
              <a:t>профстандарту</a:t>
            </a:r>
            <a:r>
              <a:rPr lang="ru-RU" sz="2400" b="1" u="sng" dirty="0" smtClean="0"/>
              <a:t> до изменения законодательства и установления тождества в наименовании профессий.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652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32" y="24796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Статья 195.3. Порядок применения профессиональных </a:t>
            </a:r>
            <a:r>
              <a:rPr lang="ru-RU" sz="2800" b="1" dirty="0" smtClean="0">
                <a:solidFill>
                  <a:schemeClr val="accent1"/>
                </a:solidFill>
              </a:rPr>
              <a:t>стандартов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FF0000"/>
                </a:solidFill>
              </a:rPr>
              <a:t>С </a:t>
            </a:r>
            <a:r>
              <a:rPr lang="ru-RU" sz="2800" b="1" dirty="0">
                <a:solidFill>
                  <a:srgbClr val="FF0000"/>
                </a:solidFill>
              </a:rPr>
              <a:t>01 ИЮЛЯ 2016 г.!!!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В соответствии с Федеральным </a:t>
            </a:r>
            <a:r>
              <a:rPr lang="ru-RU" sz="2800" b="1" dirty="0">
                <a:solidFill>
                  <a:srgbClr val="FF0000"/>
                </a:solidFill>
                <a:hlinkClick r:id="rId2"/>
              </a:rPr>
              <a:t>законом от 02.05.2015 N 122-ФЗ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605" y="1845733"/>
            <a:ext cx="11384691" cy="43903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u="sng" dirty="0" smtClean="0">
                <a:solidFill>
                  <a:schemeClr val="tx1"/>
                </a:solidFill>
              </a:rPr>
              <a:t>Если</a:t>
            </a:r>
            <a:r>
              <a:rPr lang="ru-RU" sz="2600" b="1" dirty="0" smtClean="0">
                <a:solidFill>
                  <a:schemeClr val="tx1"/>
                </a:solidFill>
              </a:rPr>
              <a:t> настоящим Кодексом, другими федеральными законами, иными нормативными правовыми актами Российской Федерации </a:t>
            </a:r>
            <a:r>
              <a:rPr lang="ru-RU" sz="2600" b="1" u="sng" dirty="0" smtClean="0">
                <a:solidFill>
                  <a:schemeClr val="tx1"/>
                </a:solidFill>
              </a:rPr>
              <a:t>установлены требования к квалификации</a:t>
            </a:r>
            <a:r>
              <a:rPr lang="ru-RU" sz="2600" b="1" dirty="0" smtClean="0">
                <a:solidFill>
                  <a:schemeClr val="tx1"/>
                </a:solidFill>
              </a:rPr>
              <a:t>, </a:t>
            </a:r>
            <a:r>
              <a:rPr lang="ru-RU" sz="2600" b="1" dirty="0">
                <a:solidFill>
                  <a:schemeClr val="tx1"/>
                </a:solidFill>
              </a:rPr>
              <a:t>необходимой работнику для выполнения определенной трудовой </a:t>
            </a:r>
            <a:r>
              <a:rPr lang="ru-RU" sz="2600" b="1" dirty="0" smtClean="0">
                <a:solidFill>
                  <a:schemeClr val="tx1"/>
                </a:solidFill>
              </a:rPr>
              <a:t>функции</a:t>
            </a:r>
            <a:r>
              <a:rPr lang="ru-RU" sz="2600" b="1" dirty="0">
                <a:solidFill>
                  <a:schemeClr val="tx1"/>
                </a:solidFill>
              </a:rPr>
              <a:t>, профессиональные стандарты в части указанных требований </a:t>
            </a:r>
            <a:r>
              <a:rPr lang="ru-RU" sz="2600" b="1" u="sng" dirty="0">
                <a:solidFill>
                  <a:schemeClr val="tx1"/>
                </a:solidFill>
              </a:rPr>
              <a:t>обязательны</a:t>
            </a:r>
            <a:r>
              <a:rPr lang="ru-RU" sz="2600" b="1" dirty="0">
                <a:solidFill>
                  <a:schemeClr val="tx1"/>
                </a:solidFill>
              </a:rPr>
              <a:t> для применения работодателями.</a:t>
            </a:r>
          </a:p>
          <a:p>
            <a:pPr algn="just"/>
            <a:r>
              <a:rPr lang="ru-RU" sz="2600" b="1" i="1" u="sng" dirty="0">
                <a:solidFill>
                  <a:schemeClr val="tx1"/>
                </a:solidFill>
              </a:rPr>
              <a:t>Характеристики квалификации, которые содержатся в профессиональных стандартах и обязательность применения которых не установлена в соответствии с частью первой настоящей статьи, применяются работодателями в качестве основы для определения требований к квалификации работников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труда.</a:t>
            </a:r>
          </a:p>
          <a:p>
            <a:pPr algn="just"/>
            <a:r>
              <a:rPr lang="ru-RU" sz="2600" b="1" dirty="0">
                <a:solidFill>
                  <a:schemeClr val="tx1"/>
                </a:solidFill>
              </a:rPr>
              <a:t>Федеральный орган исполнительной власти, осуществляющий функции по выработке государственной политики и нормативно-правовому регулированию в сфере труда, вправе давать разъяснения по вопросам применения профессиональных стандартов</a:t>
            </a:r>
            <a:r>
              <a:rPr lang="ru-RU" sz="2600" b="1" dirty="0" smtClean="0">
                <a:solidFill>
                  <a:schemeClr val="tx1"/>
                </a:solidFill>
              </a:rPr>
              <a:t>.</a:t>
            </a:r>
            <a:endParaRPr lang="ru-RU" sz="2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7708" y="333136"/>
            <a:ext cx="11697729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ребований к образованию, знаниям и умениям, если требования к квалификации, которая необходима сотруднику для выполнения его трудовой функции, установлены Трудовым кодексом РФ, федеральными законами или иными нормативно-правовыми актами 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татья 195.3. Порядок применения профессиональных стандартов..."/>
              </a:rPr>
              <a:t>ст. 195.3 ТК РФ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Так, требования к квалификации, в частности, установлены в отношении следующих категорий работников: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авиационного персонала, экипажей воздушных судов (ст. </a:t>
            </a:r>
            <a:r>
              <a:rPr lang="ru-RU" sz="2000" dirty="0" smtClean="0">
                <a:hlinkClick r:id="rId2" tooltip="Статья 53. Использование водных объектов для обеспечения пожарной безопасности..."/>
              </a:rPr>
              <a:t>53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" tooltip="Статья 56. Охрана водных объектов от загрязнения и засорения..."/>
              </a:rPr>
              <a:t>56</a:t>
            </a:r>
            <a:r>
              <a:rPr lang="ru-RU" sz="2000" dirty="0" smtClean="0"/>
              <a:t>, </a:t>
            </a:r>
            <a:r>
              <a:rPr lang="ru-RU" sz="2000" dirty="0" smtClean="0">
                <a:hlinkClick r:id="rId2" tooltip="Статья 57. Охрана болот от загрязнения и засорения..."/>
              </a:rPr>
              <a:t>57</a:t>
            </a:r>
            <a:r>
              <a:rPr lang="ru-RU" sz="2000" dirty="0" smtClean="0"/>
              <a:t> Воздушного кодекса РФ);</a:t>
            </a:r>
          </a:p>
          <a:p>
            <a:pPr lvl="0" algn="just"/>
            <a:r>
              <a:rPr lang="ru-RU" sz="2000" dirty="0" smtClean="0"/>
              <a:t>водолазов (</a:t>
            </a:r>
            <a:r>
              <a:rPr lang="ru-RU" sz="2000" dirty="0" smtClean="0">
                <a:hlinkClick r:id="rId2" tooltip="IV. Требования к профессиональной подготовке водолазов и проверке знания настоящих Правил..."/>
              </a:rPr>
              <a:t>раздел 4</a:t>
            </a:r>
            <a:r>
              <a:rPr lang="ru-RU" sz="2000" dirty="0" smtClean="0"/>
              <a:t> Межотраслевых правил по охране труда при проведении водолазных работ, утвержденных </a:t>
            </a:r>
            <a:r>
              <a:rPr lang="ru-RU" sz="2000" dirty="0" smtClean="0">
                <a:hlinkClick r:id="rId2"/>
              </a:rPr>
              <a:t>приказом </a:t>
            </a:r>
            <a:r>
              <a:rPr lang="ru-RU" sz="2000" dirty="0" err="1" smtClean="0">
                <a:hlinkClick r:id="rId2"/>
              </a:rPr>
              <a:t>Минздравсоцразвития</a:t>
            </a:r>
            <a:r>
              <a:rPr lang="ru-RU" sz="2000" dirty="0" smtClean="0">
                <a:hlinkClick r:id="rId2"/>
              </a:rPr>
              <a:t> России от 13 апреля 2007 г. № 269</a:t>
            </a:r>
            <a:r>
              <a:rPr lang="ru-RU" sz="2000" dirty="0" smtClean="0"/>
              <a:t>);</a:t>
            </a:r>
          </a:p>
          <a:p>
            <a:pPr lvl="0" algn="just"/>
            <a:r>
              <a:rPr lang="ru-RU" sz="2000" dirty="0" smtClean="0"/>
              <a:t>главбухов кредитных и </a:t>
            </a:r>
            <a:r>
              <a:rPr lang="ru-RU" sz="2000" dirty="0" err="1" smtClean="0"/>
              <a:t>некредитных</a:t>
            </a:r>
            <a:r>
              <a:rPr lang="ru-RU" sz="2000" dirty="0" smtClean="0"/>
              <a:t> финансовых учреждений (</a:t>
            </a:r>
            <a:r>
              <a:rPr lang="ru-RU" sz="2000" dirty="0" smtClean="0">
                <a:hlinkClick r:id="rId2" tooltip="7. Главный бухгалтер кредитной организации и главный бухгалтер некредитной финансовой организации должны отвечать требованиям, установленным Центральным банком Российской Федерации..."/>
              </a:rPr>
              <a:t>п. 7 ст. 7 Закона от 6 декабря 2011 г. № 402-ФЗ</a:t>
            </a:r>
            <a:r>
              <a:rPr lang="ru-RU" sz="2000" dirty="0" smtClean="0"/>
              <a:t>);</a:t>
            </a:r>
          </a:p>
          <a:p>
            <a:pPr lvl="0" algn="just"/>
            <a:r>
              <a:rPr lang="ru-RU" sz="2000" dirty="0" smtClean="0"/>
              <a:t>главбухов страховой, перестраховочной организации, страхового брокера, общества взаимного страхования (</a:t>
            </a:r>
            <a:r>
              <a:rPr lang="ru-RU" sz="2000" dirty="0" smtClean="0">
                <a:hlinkClick r:id="rId2" tooltip="Статья 32.1. Квалификационные и иные требования..."/>
              </a:rPr>
              <a:t>ст. 32.1 Закона от 27 ноября 1992 г. № 4015-1</a:t>
            </a:r>
            <a:r>
              <a:rPr lang="ru-RU" sz="2000" dirty="0" smtClean="0"/>
              <a:t>);</a:t>
            </a:r>
          </a:p>
          <a:p>
            <a:pPr lvl="0" algn="just"/>
            <a:r>
              <a:rPr lang="ru-RU" sz="2000" dirty="0" smtClean="0"/>
              <a:t>главбухов организатора торгов (</a:t>
            </a:r>
            <a:r>
              <a:rPr lang="ru-RU" sz="2000" dirty="0" smtClean="0">
                <a:hlinkClick r:id="rId2" tooltip="Статья 6. Требования к органам управления и работникам организатора торговли..."/>
              </a:rPr>
              <a:t>ст. 6 Закона от 21 ноября 2011 г. № 325-ФЗ</a:t>
            </a:r>
            <a:r>
              <a:rPr lang="ru-RU" sz="2000" dirty="0" smtClean="0"/>
              <a:t>);</a:t>
            </a:r>
          </a:p>
          <a:p>
            <a:pPr lvl="0" algn="just"/>
            <a:r>
              <a:rPr lang="ru-RU" sz="2000" dirty="0" smtClean="0"/>
              <a:t>главбухов или иных лиц, на которых возлагается ведение бухгалтерского учета, клиринговой организации (</a:t>
            </a:r>
            <a:r>
              <a:rPr lang="ru-RU" sz="2000" dirty="0" smtClean="0">
                <a:hlinkClick r:id="rId2" tooltip="Статья 6. Требования к органам управления и работникам клиринговой организации..."/>
              </a:rPr>
              <a:t>ст. 6 Закона от 7 февраля 2011 г. № 7-ФЗ</a:t>
            </a:r>
            <a:r>
              <a:rPr lang="ru-RU" sz="2000" dirty="0" smtClean="0"/>
              <a:t>);</a:t>
            </a:r>
          </a:p>
          <a:p>
            <a:pPr lvl="0" algn="just"/>
            <a:r>
              <a:rPr lang="ru-RU" sz="2000" dirty="0" smtClean="0"/>
              <a:t>главбухов центрального депозитария (</a:t>
            </a:r>
            <a:r>
              <a:rPr lang="ru-RU" sz="2000" dirty="0" smtClean="0">
                <a:hlinkClick r:id="rId2" tooltip="4. Требования частей 2 и 3 настоящей статьи распространяются также на временный единоличный исполнительный орган, заместителей лица, осуществляющего функции единоличного исполнительного..."/>
              </a:rPr>
              <a:t>п. 4 ст. 5 Закона от 7 декабря 2011 г. № 414-ФЗ</a:t>
            </a:r>
            <a:r>
              <a:rPr lang="ru-RU" sz="2000" dirty="0" smtClean="0"/>
              <a:t>);</a:t>
            </a:r>
          </a:p>
          <a:p>
            <a:pPr lvl="0" algn="just"/>
            <a:r>
              <a:rPr lang="ru-RU" sz="2000" dirty="0" smtClean="0"/>
              <a:t>главбухов жилищного накопительного кооператива (</a:t>
            </a:r>
            <a:r>
              <a:rPr lang="ru-RU" sz="2000" dirty="0" smtClean="0">
                <a:hlinkClick r:id="rId2" tooltip="2) устанавливать квалификационные требования, а также требования к профессиональному опыту кандидатов на должность единоличного исполнительного органа кооператива, в том числе требования..."/>
              </a:rPr>
              <a:t>п. 2 ч. 1 ст. 51 Закона от 30 декабря 2004 г. № 215-ФЗ</a:t>
            </a:r>
            <a:r>
              <a:rPr lang="ru-RU" sz="2000" dirty="0" smtClean="0"/>
              <a:t>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95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62465" y="112984"/>
            <a:ext cx="1182953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ребований к образованию, знаниям и умениям, если требования к квалификации, которая необходима сотруднику для выполнения его трудовой функции, установлены Трудовым кодексом РФ, федеральными законами или иными нормативно-правовыми актами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татья 195.3. Порядок применения профессиональных стандартов..."/>
              </a:rPr>
              <a:t>ст. 195.3 ТК РФ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Так, требования к квалификации, в частности, установлены в отношении следующих категорий работников:</a:t>
            </a:r>
          </a:p>
          <a:p>
            <a:pPr lvl="0"/>
            <a:r>
              <a:rPr lang="ru-RU" dirty="0" smtClean="0"/>
              <a:t>медиков и фармацевтов (</a:t>
            </a:r>
            <a:r>
              <a:rPr lang="ru-RU" dirty="0" smtClean="0">
                <a:hlinkClick r:id="rId2" tooltip="Статья 350. Некоторые особенности регулирования труда медицинских работников..."/>
              </a:rPr>
              <a:t>ст. 350 ТК РФ</a:t>
            </a:r>
            <a:r>
              <a:rPr lang="ru-RU" dirty="0" smtClean="0"/>
              <a:t>, </a:t>
            </a:r>
            <a:r>
              <a:rPr lang="ru-RU" dirty="0" smtClean="0">
                <a:hlinkClick r:id="rId2" tooltip="Статья 69. Право на осуществление медицинской деятельности и фармацевтической деятельности..."/>
              </a:rPr>
              <a:t>ст. 69 Закона от 21 ноября 2011 г. № 323-ФЗ</a:t>
            </a:r>
            <a:r>
              <a:rPr lang="ru-RU" dirty="0" smtClean="0"/>
              <a:t>, </a:t>
            </a:r>
            <a:r>
              <a:rPr lang="ru-RU" dirty="0" smtClean="0">
                <a:hlinkClick r:id="rId2"/>
              </a:rPr>
              <a:t>приказ Минздрава России от 10 февраля 2016 г. № 83н</a:t>
            </a:r>
            <a:r>
              <a:rPr lang="ru-RU" dirty="0" smtClean="0"/>
              <a:t>, </a:t>
            </a:r>
            <a:r>
              <a:rPr lang="ru-RU" dirty="0" smtClean="0">
                <a:hlinkClick r:id="rId2"/>
              </a:rPr>
              <a:t>приказ Минздрава России от 8 октября 2015 г. № 707н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научных работников и иных работников, которые осуществляют научную (научно-техническую) деятельность (</a:t>
            </a:r>
            <a:r>
              <a:rPr lang="ru-RU" dirty="0" smtClean="0">
                <a:hlinkClick r:id="rId2" tooltip="Статья 4. Научный работник, специалист научной организации и работник сферы научного обслуживания. Общественные объединения научных работников..."/>
              </a:rPr>
              <a:t>ст. 4 Закона от 23 августа 1996 г. № 127-ФЗ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нотариусов, помощников нотариуса и стажеров нотариуса (ст. </a:t>
            </a:r>
            <a:r>
              <a:rPr lang="ru-RU" dirty="0" smtClean="0">
                <a:hlinkClick r:id="rId2" tooltip="Статья 2. Нотариус в Российской Федерации..."/>
              </a:rPr>
              <a:t>2</a:t>
            </a:r>
            <a:r>
              <a:rPr lang="ru-RU" dirty="0" smtClean="0"/>
              <a:t>, </a:t>
            </a:r>
            <a:r>
              <a:rPr lang="ru-RU" dirty="0" smtClean="0">
                <a:hlinkClick r:id="rId2" tooltip="Статья 19. Стажер нотариуса..."/>
              </a:rPr>
              <a:t>19</a:t>
            </a:r>
            <a:r>
              <a:rPr lang="ru-RU" dirty="0" smtClean="0"/>
              <a:t>, </a:t>
            </a:r>
            <a:r>
              <a:rPr lang="ru-RU" dirty="0" smtClean="0">
                <a:hlinkClick r:id="rId2" tooltip="Статья 19.1. Помощник нотариуса..."/>
              </a:rPr>
              <a:t>19.1</a:t>
            </a:r>
            <a:r>
              <a:rPr lang="ru-RU" dirty="0" smtClean="0"/>
              <a:t> Основ законодательства РФ о нотариате, утвержденных Верховным Советом РФ 11 февраля 1993 г. № 4462-1);</a:t>
            </a:r>
          </a:p>
          <a:p>
            <a:pPr lvl="0"/>
            <a:r>
              <a:rPr lang="ru-RU" dirty="0" smtClean="0"/>
              <a:t>охранников (</a:t>
            </a:r>
            <a:r>
              <a:rPr lang="ru-RU" dirty="0" smtClean="0">
                <a:hlinkClick r:id="rId2" tooltip="Статья 11.1. Правовой статус частного охранника..."/>
              </a:rPr>
              <a:t>ст. 11.1 Закона от 11 марта 1992 г. № 2487-1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педагогов и иных работников образовательных организаций (</a:t>
            </a:r>
            <a:r>
              <a:rPr lang="ru-RU" dirty="0" smtClean="0">
                <a:hlinkClick r:id="rId2" tooltip="Статья 331. Право на занятие педагогической деятельностью..."/>
              </a:rPr>
              <a:t>ст. 331 ТК РФ</a:t>
            </a:r>
            <a:r>
              <a:rPr lang="ru-RU" dirty="0" smtClean="0"/>
              <a:t>, ст. </a:t>
            </a:r>
            <a:r>
              <a:rPr lang="ru-RU" dirty="0" smtClean="0">
                <a:hlinkClick r:id="rId2" tooltip="Статья 46. Право на занятие педагогической деятельностью..."/>
              </a:rPr>
              <a:t>46</a:t>
            </a:r>
            <a:r>
              <a:rPr lang="ru-RU" dirty="0" smtClean="0"/>
              <a:t>, </a:t>
            </a:r>
            <a:r>
              <a:rPr lang="ru-RU" dirty="0" smtClean="0">
                <a:hlinkClick r:id="rId2" tooltip="Статья 52. Иные работники образовательных организаций..."/>
              </a:rPr>
              <a:t>52</a:t>
            </a:r>
            <a:r>
              <a:rPr lang="ru-RU" dirty="0" smtClean="0"/>
              <a:t> Закона от 29 декабря 2012 г. № 273-ФЗ). </a:t>
            </a:r>
            <a:r>
              <a:rPr lang="ru-RU" dirty="0" err="1" smtClean="0"/>
              <a:t>Профстандарт</a:t>
            </a:r>
            <a:r>
              <a:rPr lang="ru-RU" dirty="0" smtClean="0"/>
              <a:t> «Педагог» </a:t>
            </a:r>
            <a:r>
              <a:rPr lang="ru-RU" dirty="0" smtClean="0">
                <a:hlinkClick r:id="rId2"/>
              </a:rPr>
              <a:t>вступает в силу</a:t>
            </a:r>
            <a:r>
              <a:rPr lang="ru-RU" dirty="0" smtClean="0"/>
              <a:t> 1 января 2017 года (</a:t>
            </a:r>
            <a:r>
              <a:rPr lang="ru-RU" dirty="0" smtClean="0">
                <a:hlinkClick r:id="rId2"/>
              </a:rPr>
              <a:t>приказ Минтруда России от 25 декабря 2014 г. № 1115н</a:t>
            </a:r>
            <a:r>
              <a:rPr lang="ru-RU" dirty="0" smtClean="0"/>
              <a:t>);</a:t>
            </a:r>
          </a:p>
          <a:p>
            <a:pPr lvl="0"/>
            <a:r>
              <a:rPr lang="ru-RU" b="1" dirty="0" smtClean="0"/>
              <a:t>работников, занятых на работе, которая непосредственно связана с движением транспорта (</a:t>
            </a:r>
            <a:r>
              <a:rPr lang="ru-RU" b="1" dirty="0" smtClean="0">
                <a:hlinkClick r:id="rId2" tooltip="Статья 328. Прием на работу, непосредственно связанную с движением транспортных средств..."/>
              </a:rPr>
              <a:t>ст. 328 ТК РФ</a:t>
            </a:r>
            <a:r>
              <a:rPr lang="ru-RU" b="1" dirty="0" smtClean="0"/>
              <a:t>);</a:t>
            </a:r>
          </a:p>
          <a:p>
            <a:pPr lvl="0"/>
            <a:r>
              <a:rPr lang="ru-RU" dirty="0" smtClean="0"/>
              <a:t>работников в сфере </a:t>
            </a:r>
            <a:r>
              <a:rPr lang="ru-RU" dirty="0" err="1" smtClean="0"/>
              <a:t>госзакупок</a:t>
            </a:r>
            <a:r>
              <a:rPr lang="ru-RU" dirty="0" smtClean="0"/>
              <a:t> в рамках Закона № 44-ФЗ с </a:t>
            </a:r>
            <a:r>
              <a:rPr lang="ru-RU" dirty="0" smtClean="0">
                <a:hlinkClick r:id="rId2"/>
              </a:rPr>
              <a:t>учетом установленных особенностей</a:t>
            </a:r>
            <a:r>
              <a:rPr lang="ru-RU" dirty="0" smtClean="0"/>
              <a:t> (</a:t>
            </a:r>
            <a:r>
              <a:rPr lang="ru-RU" dirty="0" smtClean="0">
                <a:hlinkClick r:id="rId2" tooltip="6. Работники контрактной службы, контрактный управляющий должны иметь высшее образование или дополнительное профессиональное образование в сфере закупок..."/>
              </a:rPr>
              <a:t>ч. 6 ст. 38</a:t>
            </a:r>
            <a:r>
              <a:rPr lang="ru-RU" dirty="0" smtClean="0"/>
              <a:t>, </a:t>
            </a:r>
            <a:r>
              <a:rPr lang="ru-RU" dirty="0" smtClean="0">
                <a:hlinkClick r:id="rId2" tooltip="23. До 1 января 2017 года работником контрактной службы или контрактным управляющим может быть лицо, имеющее профессиональное образование или дополнительное профессиональное образование..."/>
              </a:rPr>
              <a:t>ч. 23 ст. 112</a:t>
            </a:r>
            <a:r>
              <a:rPr lang="ru-RU" dirty="0" smtClean="0"/>
              <a:t> Закона от 5 апреля 2013 г. № 44-ФЗ);</a:t>
            </a:r>
          </a:p>
          <a:p>
            <a:pPr lvl="0"/>
            <a:r>
              <a:rPr lang="ru-RU" b="1" dirty="0" smtClean="0"/>
              <a:t>специалистов по охране труда (</a:t>
            </a:r>
            <a:r>
              <a:rPr lang="ru-RU" b="1" dirty="0" smtClean="0">
                <a:hlinkClick r:id="rId2" tooltip="В целях обеспечения соблюдения требований охраны труда, осуществления контроля за их выполнением у каждого работодателя, осуществляющего производственную деятельность, численность..."/>
              </a:rPr>
              <a:t>ч. 1 ст. 217 ТК РФ</a:t>
            </a:r>
            <a:r>
              <a:rPr lang="ru-RU" b="1" dirty="0" smtClean="0"/>
              <a:t>);</a:t>
            </a:r>
          </a:p>
          <a:p>
            <a:pPr lvl="0"/>
            <a:r>
              <a:rPr lang="ru-RU" dirty="0" smtClean="0"/>
              <a:t>специалистов финансового рынка (</a:t>
            </a:r>
            <a:r>
              <a:rPr lang="ru-RU" dirty="0" smtClean="0">
                <a:hlinkClick r:id="rId2" tooltip="Статья 42. Функции Банка России..."/>
              </a:rPr>
              <a:t>ст. 42 Закона от 22 апреля 1996 г. № 39-ФЗ</a:t>
            </a:r>
            <a:r>
              <a:rPr lang="ru-RU" dirty="0" smtClean="0"/>
              <a:t>, </a:t>
            </a:r>
            <a:r>
              <a:rPr lang="ru-RU" dirty="0" smtClean="0">
                <a:hlinkClick r:id="rId2"/>
              </a:rPr>
              <a:t>приказ ФСФР России от 28 января 2010 г. № 10-4/</a:t>
            </a:r>
            <a:r>
              <a:rPr lang="ru-RU" dirty="0" err="1" smtClean="0">
                <a:hlinkClick r:id="rId2"/>
              </a:rPr>
              <a:t>пз-н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судебных приставов (</a:t>
            </a:r>
            <a:r>
              <a:rPr lang="ru-RU" dirty="0" smtClean="0">
                <a:hlinkClick r:id="rId2" tooltip="Статья 3. Требования, предъявляемые к лицу, назначаемому на должность судебного пристава..."/>
              </a:rPr>
              <a:t>ст. 3 Закона от 21 июля 1997 г. № 118-ФЗ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судей (</a:t>
            </a:r>
            <a:r>
              <a:rPr lang="ru-RU" dirty="0" smtClean="0">
                <a:hlinkClick r:id="rId2"/>
              </a:rPr>
              <a:t>ст. 4 Закона от 26 июня 1992 г. № 3132-1</a:t>
            </a:r>
            <a:r>
              <a:rPr lang="ru-RU" dirty="0" smtClean="0"/>
              <a:t>) и далее.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63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С 01 ИЮЛЯ 2016 г.!!!</a:t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500" b="1" dirty="0">
                <a:solidFill>
                  <a:srgbClr val="FF0000"/>
                </a:solidFill>
              </a:rPr>
              <a:t>В соответствии с Федеральным законом от 02.05.2015 N 122-ФЗ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b="1" dirty="0"/>
              <a:t>Статья 4</a:t>
            </a:r>
          </a:p>
          <a:p>
            <a:pPr algn="just"/>
            <a:endParaRPr lang="ru-RU" sz="2200" b="1" dirty="0"/>
          </a:p>
          <a:p>
            <a:pPr algn="just"/>
            <a:r>
              <a:rPr lang="ru-RU" sz="2200" b="1" dirty="0"/>
              <a:t>1. Правительство Российской Федерации с учетом мнения Российской трехсторонней комиссии по регулированию социально-трудовых отношений </a:t>
            </a:r>
            <a:r>
              <a:rPr lang="ru-RU" sz="2200" b="1" dirty="0">
                <a:solidFill>
                  <a:srgbClr val="FF0000"/>
                </a:solidFill>
              </a:rPr>
              <a:t>может устанавливать особенности применения профессиональных стандартов в части требований, </a:t>
            </a:r>
            <a:r>
              <a:rPr lang="ru-RU" sz="2200" b="1" u="sng" dirty="0">
                <a:solidFill>
                  <a:srgbClr val="FF0000"/>
                </a:solidFill>
              </a:rPr>
              <a:t>обязательных для применения </a:t>
            </a:r>
            <a:r>
              <a:rPr lang="ru-RU" sz="2200" b="1" dirty="0">
                <a:solidFill>
                  <a:schemeClr val="tx1"/>
                </a:solidFill>
              </a:rPr>
              <a:t>государственными внебюджетными </a:t>
            </a:r>
            <a:r>
              <a:rPr lang="ru-RU" sz="2200" b="1" dirty="0"/>
              <a:t>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</a:t>
            </a:r>
            <a:r>
              <a:rPr lang="ru-RU" sz="22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0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С 01 ИЮЛЯ 2016 г.!!!</a:t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Постановление Правительства РФ от </a:t>
            </a:r>
            <a:r>
              <a:rPr lang="ru-RU" sz="3600" b="1" dirty="0">
                <a:solidFill>
                  <a:srgbClr val="FF0000"/>
                </a:solidFill>
              </a:rPr>
              <a:t>27 июня 2016 </a:t>
            </a:r>
            <a:r>
              <a:rPr lang="ru-RU" sz="3600" b="1" dirty="0" smtClean="0">
                <a:solidFill>
                  <a:srgbClr val="FF0000"/>
                </a:solidFill>
              </a:rPr>
              <a:t>г. </a:t>
            </a:r>
            <a:r>
              <a:rPr lang="ru-RU" sz="3600" b="1" dirty="0">
                <a:solidFill>
                  <a:srgbClr val="FF0000"/>
                </a:solidFill>
              </a:rPr>
              <a:t>№ 584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3000" b="1" dirty="0" smtClean="0"/>
              <a:t>«Об </a:t>
            </a:r>
            <a:r>
              <a:rPr lang="ru-RU" sz="3000" b="1" dirty="0"/>
              <a:t>особенностях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</a:t>
            </a:r>
            <a:r>
              <a:rPr lang="ru-RU" sz="3000" b="1" dirty="0" smtClean="0"/>
              <a:t>собственности»</a:t>
            </a:r>
            <a:endParaRPr lang="ru-RU" sz="3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60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С 01 ИЮЛЯ 2016 г.!!!</a:t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Постановление Правительства РФ от </a:t>
            </a:r>
            <a:r>
              <a:rPr lang="ru-RU" sz="3600" b="1" dirty="0">
                <a:solidFill>
                  <a:srgbClr val="FF0000"/>
                </a:solidFill>
              </a:rPr>
              <a:t>27 июня 2016 </a:t>
            </a:r>
            <a:r>
              <a:rPr lang="ru-RU" sz="3600" b="1" dirty="0" smtClean="0">
                <a:solidFill>
                  <a:srgbClr val="FF0000"/>
                </a:solidFill>
              </a:rPr>
              <a:t>г. </a:t>
            </a:r>
            <a:r>
              <a:rPr lang="ru-RU" sz="3600" b="1" dirty="0">
                <a:solidFill>
                  <a:srgbClr val="FF0000"/>
                </a:solidFill>
              </a:rPr>
              <a:t>№ 584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500" b="1" dirty="0"/>
              <a:t>Профессиональные стандарты в части требований к квалификации, необходимой работнику для выполнения определенной трудовой функции, установленных Трудовым кодексом Российской Федерации, другими федеральными законами, актами Президента Российской Федерации, Правительства Российской Федерации и федеральных органов исполнительной власти, </a:t>
            </a:r>
            <a:r>
              <a:rPr lang="ru-RU" sz="2500" b="1" u="sng" dirty="0" smtClean="0">
                <a:solidFill>
                  <a:srgbClr val="FF0000"/>
                </a:solidFill>
              </a:rPr>
              <a:t>применяются поэтапно </a:t>
            </a:r>
            <a:r>
              <a:rPr lang="ru-RU" sz="2500" b="1" dirty="0"/>
              <a:t>на основе утвержденных указанными организациями </a:t>
            </a:r>
            <a:r>
              <a:rPr lang="ru-RU" sz="2500" b="1" dirty="0">
                <a:solidFill>
                  <a:srgbClr val="FF0000"/>
                </a:solidFill>
              </a:rPr>
              <a:t>с учетом мнений представительных органов работников</a:t>
            </a:r>
            <a:r>
              <a:rPr lang="ru-RU" sz="2500" b="1" dirty="0"/>
              <a:t> </a:t>
            </a:r>
            <a:r>
              <a:rPr lang="ru-RU" sz="2500" b="1" u="sng" dirty="0">
                <a:solidFill>
                  <a:srgbClr val="FF0000"/>
                </a:solidFill>
              </a:rPr>
              <a:t>планов по организации применения профессиональных </a:t>
            </a:r>
            <a:r>
              <a:rPr lang="ru-RU" sz="2500" b="1" u="sng" dirty="0" smtClean="0">
                <a:solidFill>
                  <a:srgbClr val="FF0000"/>
                </a:solidFill>
              </a:rPr>
              <a:t>стандартов.</a:t>
            </a:r>
          </a:p>
          <a:p>
            <a:pPr algn="just"/>
            <a:r>
              <a:rPr lang="ru-RU" sz="2800" b="1" dirty="0" smtClean="0"/>
              <a:t>На основании </a:t>
            </a:r>
            <a:r>
              <a:rPr lang="ru-RU" sz="2800" b="1" dirty="0" smtClean="0">
                <a:hlinkClick r:id="rId2"/>
              </a:rPr>
              <a:t>пункта 1</a:t>
            </a:r>
            <a:r>
              <a:rPr lang="ru-RU" sz="2800" b="1" dirty="0" smtClean="0"/>
              <a:t> постановления N 584 план по организации применения профессиональных стандартов утверждается самой организацией (то есть государственным или муниципальным учреждением) с учетом мнения представительного органа работников.</a:t>
            </a:r>
          </a:p>
          <a:p>
            <a:pPr algn="just"/>
            <a:endParaRPr lang="ru-RU" sz="2500" b="1" u="sng" dirty="0">
              <a:solidFill>
                <a:srgbClr val="FF0000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9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С 01 ИЮЛЯ 2016 г.!!!</a:t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Постановление Правительства РФ от </a:t>
            </a:r>
            <a:r>
              <a:rPr lang="ru-RU" sz="3600" b="1" dirty="0">
                <a:solidFill>
                  <a:srgbClr val="FF0000"/>
                </a:solidFill>
              </a:rPr>
              <a:t>27 июня 2016 </a:t>
            </a:r>
            <a:r>
              <a:rPr lang="ru-RU" sz="3600" b="1" dirty="0" smtClean="0">
                <a:solidFill>
                  <a:srgbClr val="FF0000"/>
                </a:solidFill>
              </a:rPr>
              <a:t>г. </a:t>
            </a:r>
            <a:r>
              <a:rPr lang="ru-RU" sz="3600" b="1" dirty="0">
                <a:solidFill>
                  <a:srgbClr val="FF0000"/>
                </a:solidFill>
              </a:rPr>
              <a:t>№ 584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44" y="2011680"/>
            <a:ext cx="10985538" cy="3766185"/>
          </a:xfrm>
        </p:spPr>
        <p:txBody>
          <a:bodyPr>
            <a:normAutofit fontScale="55000" lnSpcReduction="20000"/>
          </a:bodyPr>
          <a:lstStyle/>
          <a:p>
            <a:r>
              <a:rPr lang="ru-RU" sz="3500" b="1" dirty="0"/>
              <a:t>а) список профессиональных стандартов, подлежащих применению</a:t>
            </a:r>
            <a:r>
              <a:rPr lang="ru-RU" sz="3500" b="1" dirty="0" smtClean="0"/>
              <a:t>;</a:t>
            </a:r>
          </a:p>
          <a:p>
            <a:endParaRPr lang="ru-RU" sz="3500" b="1" dirty="0"/>
          </a:p>
          <a:p>
            <a:pPr algn="just"/>
            <a:r>
              <a:rPr lang="ru-RU" sz="3500" b="1" dirty="0"/>
              <a:t>б) сведения о потребности в профессиональном образовании, профессиональном обучении и (или) дополнительном профессиональном образовании работников, полученные на основе анализа квалификационных требований, содержащихся в профессиональных стандартах, и кадрового состава организаций, указанных в абзаце первом настоящего пункта, и о проведении соответствующих мероприятий по образованию и обучению в установленном порядке</a:t>
            </a:r>
            <a:r>
              <a:rPr lang="ru-RU" sz="3500" b="1" dirty="0" smtClean="0"/>
              <a:t>;</a:t>
            </a:r>
          </a:p>
          <a:p>
            <a:pPr algn="just"/>
            <a:endParaRPr lang="ru-RU" sz="3500" b="1" dirty="0"/>
          </a:p>
          <a:p>
            <a:r>
              <a:rPr lang="ru-RU" sz="3500" b="1" dirty="0"/>
              <a:t>в) этапы применения профессиональных стандартов</a:t>
            </a:r>
            <a:r>
              <a:rPr lang="ru-RU" sz="3500" b="1" dirty="0" smtClean="0"/>
              <a:t>;</a:t>
            </a:r>
          </a:p>
          <a:p>
            <a:endParaRPr lang="ru-RU" sz="3500" b="1" dirty="0"/>
          </a:p>
          <a:p>
            <a:pPr algn="just"/>
            <a:r>
              <a:rPr lang="ru-RU" sz="3500" b="1" dirty="0"/>
              <a:t>г) перечень локальных нормативных актов и других документов организаций, указанных в абзаце первом настоящего пункта, в том числе по вопросам аттестации, сертификации и других форм оценки квалификации работников, подлежащих изменению в связи с учетом положений профессиональных стандартов, подлежащих применению.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/>
          </p:cNvSpPr>
          <p:nvPr/>
        </p:nvSpPr>
        <p:spPr bwMode="auto">
          <a:xfrm>
            <a:off x="471055" y="175492"/>
            <a:ext cx="11323781" cy="5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ЭЛЕМЕНТЫ СИСТЕМЫ КВАЛИФИКАЦИЙ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1643288" y="914666"/>
            <a:ext cx="8979313" cy="5624093"/>
            <a:chOff x="1697921" y="1097386"/>
            <a:chExt cx="8979313" cy="5624093"/>
          </a:xfrm>
        </p:grpSpPr>
        <p:sp>
          <p:nvSpPr>
            <p:cNvPr id="5" name="Полилиния: фигура 4"/>
            <p:cNvSpPr/>
            <p:nvPr/>
          </p:nvSpPr>
          <p:spPr>
            <a:xfrm>
              <a:off x="4874509" y="3050140"/>
              <a:ext cx="2298033" cy="2076970"/>
            </a:xfrm>
            <a:custGeom>
              <a:avLst/>
              <a:gdLst>
                <a:gd name="connsiteX0" fmla="*/ 0 w 2298033"/>
                <a:gd name="connsiteY0" fmla="*/ 1038485 h 2076970"/>
                <a:gd name="connsiteX1" fmla="*/ 1149017 w 2298033"/>
                <a:gd name="connsiteY1" fmla="*/ 0 h 2076970"/>
                <a:gd name="connsiteX2" fmla="*/ 2298034 w 2298033"/>
                <a:gd name="connsiteY2" fmla="*/ 1038485 h 2076970"/>
                <a:gd name="connsiteX3" fmla="*/ 1149017 w 2298033"/>
                <a:gd name="connsiteY3" fmla="*/ 2076970 h 2076970"/>
                <a:gd name="connsiteX4" fmla="*/ 0 w 2298033"/>
                <a:gd name="connsiteY4" fmla="*/ 1038485 h 207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8033" h="2076970">
                  <a:moveTo>
                    <a:pt x="0" y="1038485"/>
                  </a:moveTo>
                  <a:cubicBezTo>
                    <a:pt x="0" y="464946"/>
                    <a:pt x="514432" y="0"/>
                    <a:pt x="1149017" y="0"/>
                  </a:cubicBezTo>
                  <a:cubicBezTo>
                    <a:pt x="1783602" y="0"/>
                    <a:pt x="2298034" y="464946"/>
                    <a:pt x="2298034" y="1038485"/>
                  </a:cubicBezTo>
                  <a:cubicBezTo>
                    <a:pt x="2298034" y="1612024"/>
                    <a:pt x="1783602" y="2076970"/>
                    <a:pt x="1149017" y="2076970"/>
                  </a:cubicBezTo>
                  <a:cubicBezTo>
                    <a:pt x="514432" y="2076970"/>
                    <a:pt x="0" y="1612024"/>
                    <a:pt x="0" y="103848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4319" tIns="321945" rIns="354319" bIns="321945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Мониторинг и прогнозирование потребности на рынке труда, профессиональных квалификаций</a:t>
              </a:r>
            </a:p>
          </p:txBody>
        </p:sp>
        <p:sp>
          <p:nvSpPr>
            <p:cNvPr id="6" name="Полилиния: фигура 5"/>
            <p:cNvSpPr/>
            <p:nvPr/>
          </p:nvSpPr>
          <p:spPr>
            <a:xfrm rot="23452416">
              <a:off x="4556658" y="3018311"/>
              <a:ext cx="409486" cy="564489"/>
            </a:xfrm>
            <a:custGeom>
              <a:avLst/>
              <a:gdLst>
                <a:gd name="connsiteX0" fmla="*/ 0 w 409485"/>
                <a:gd name="connsiteY0" fmla="*/ 112898 h 564488"/>
                <a:gd name="connsiteX1" fmla="*/ 204743 w 409485"/>
                <a:gd name="connsiteY1" fmla="*/ 112898 h 564488"/>
                <a:gd name="connsiteX2" fmla="*/ 204743 w 409485"/>
                <a:gd name="connsiteY2" fmla="*/ 0 h 564488"/>
                <a:gd name="connsiteX3" fmla="*/ 409485 w 409485"/>
                <a:gd name="connsiteY3" fmla="*/ 282244 h 564488"/>
                <a:gd name="connsiteX4" fmla="*/ 204743 w 409485"/>
                <a:gd name="connsiteY4" fmla="*/ 564488 h 564488"/>
                <a:gd name="connsiteX5" fmla="*/ 204743 w 409485"/>
                <a:gd name="connsiteY5" fmla="*/ 451590 h 564488"/>
                <a:gd name="connsiteX6" fmla="*/ 0 w 409485"/>
                <a:gd name="connsiteY6" fmla="*/ 451590 h 564488"/>
                <a:gd name="connsiteX7" fmla="*/ 0 w 409485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85" h="564488">
                  <a:moveTo>
                    <a:pt x="409485" y="451590"/>
                  </a:moveTo>
                  <a:lnTo>
                    <a:pt x="204742" y="451590"/>
                  </a:lnTo>
                  <a:lnTo>
                    <a:pt x="204742" y="564488"/>
                  </a:lnTo>
                  <a:lnTo>
                    <a:pt x="0" y="282244"/>
                  </a:lnTo>
                  <a:lnTo>
                    <a:pt x="204742" y="0"/>
                  </a:lnTo>
                  <a:lnTo>
                    <a:pt x="204742" y="112898"/>
                  </a:lnTo>
                  <a:lnTo>
                    <a:pt x="409485" y="112898"/>
                  </a:lnTo>
                  <a:lnTo>
                    <a:pt x="409485" y="4515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846" tIns="112899" rIns="-1" bIns="112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: фигура 6"/>
            <p:cNvSpPr/>
            <p:nvPr/>
          </p:nvSpPr>
          <p:spPr>
            <a:xfrm>
              <a:off x="2029269" y="1809283"/>
              <a:ext cx="2862834" cy="1494234"/>
            </a:xfrm>
            <a:custGeom>
              <a:avLst/>
              <a:gdLst>
                <a:gd name="connsiteX0" fmla="*/ 0 w 2862834"/>
                <a:gd name="connsiteY0" fmla="*/ 747117 h 1494234"/>
                <a:gd name="connsiteX1" fmla="*/ 1431417 w 2862834"/>
                <a:gd name="connsiteY1" fmla="*/ 0 h 1494234"/>
                <a:gd name="connsiteX2" fmla="*/ 2862834 w 2862834"/>
                <a:gd name="connsiteY2" fmla="*/ 747117 h 1494234"/>
                <a:gd name="connsiteX3" fmla="*/ 1431417 w 2862834"/>
                <a:gd name="connsiteY3" fmla="*/ 1494234 h 1494234"/>
                <a:gd name="connsiteX4" fmla="*/ 0 w 2862834"/>
                <a:gd name="connsiteY4" fmla="*/ 747117 h 14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834" h="1494234">
                  <a:moveTo>
                    <a:pt x="0" y="747117"/>
                  </a:moveTo>
                  <a:cubicBezTo>
                    <a:pt x="0" y="334496"/>
                    <a:pt x="640867" y="0"/>
                    <a:pt x="1431417" y="0"/>
                  </a:cubicBezTo>
                  <a:cubicBezTo>
                    <a:pt x="2221967" y="0"/>
                    <a:pt x="2862834" y="334496"/>
                    <a:pt x="2862834" y="747117"/>
                  </a:cubicBezTo>
                  <a:cubicBezTo>
                    <a:pt x="2862834" y="1159738"/>
                    <a:pt x="2221967" y="1494234"/>
                    <a:pt x="1431417" y="1494234"/>
                  </a:cubicBezTo>
                  <a:cubicBezTo>
                    <a:pt x="640867" y="1494234"/>
                    <a:pt x="0" y="1159738"/>
                    <a:pt x="0" y="74711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032" tIns="236606" rIns="437032" bIns="23660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Квалификационные требования, профессиональные стандарты, реестр проф. стандартов</a:t>
              </a:r>
            </a:p>
          </p:txBody>
        </p:sp>
        <p:sp>
          <p:nvSpPr>
            <p:cNvPr id="8" name="Полилиния: фигура 7"/>
            <p:cNvSpPr/>
            <p:nvPr/>
          </p:nvSpPr>
          <p:spPr>
            <a:xfrm rot="20035558">
              <a:off x="7206853" y="3095948"/>
              <a:ext cx="537019" cy="564488"/>
            </a:xfrm>
            <a:custGeom>
              <a:avLst/>
              <a:gdLst>
                <a:gd name="connsiteX0" fmla="*/ 0 w 537019"/>
                <a:gd name="connsiteY0" fmla="*/ 112898 h 564488"/>
                <a:gd name="connsiteX1" fmla="*/ 268510 w 537019"/>
                <a:gd name="connsiteY1" fmla="*/ 112898 h 564488"/>
                <a:gd name="connsiteX2" fmla="*/ 268510 w 537019"/>
                <a:gd name="connsiteY2" fmla="*/ 0 h 564488"/>
                <a:gd name="connsiteX3" fmla="*/ 537019 w 537019"/>
                <a:gd name="connsiteY3" fmla="*/ 282244 h 564488"/>
                <a:gd name="connsiteX4" fmla="*/ 268510 w 537019"/>
                <a:gd name="connsiteY4" fmla="*/ 564488 h 564488"/>
                <a:gd name="connsiteX5" fmla="*/ 268510 w 537019"/>
                <a:gd name="connsiteY5" fmla="*/ 451590 h 564488"/>
                <a:gd name="connsiteX6" fmla="*/ 0 w 537019"/>
                <a:gd name="connsiteY6" fmla="*/ 451590 h 564488"/>
                <a:gd name="connsiteX7" fmla="*/ 0 w 537019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019" h="564488">
                  <a:moveTo>
                    <a:pt x="0" y="112898"/>
                  </a:moveTo>
                  <a:lnTo>
                    <a:pt x="268510" y="112898"/>
                  </a:lnTo>
                  <a:lnTo>
                    <a:pt x="268510" y="0"/>
                  </a:lnTo>
                  <a:lnTo>
                    <a:pt x="537019" y="282244"/>
                  </a:lnTo>
                  <a:lnTo>
                    <a:pt x="268510" y="564488"/>
                  </a:lnTo>
                  <a:lnTo>
                    <a:pt x="268510" y="451590"/>
                  </a:lnTo>
                  <a:lnTo>
                    <a:pt x="0" y="451590"/>
                  </a:lnTo>
                  <a:lnTo>
                    <a:pt x="0" y="1128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12898" rIns="161106" bIns="11289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7515065" y="1885477"/>
              <a:ext cx="2986781" cy="1485045"/>
            </a:xfrm>
            <a:custGeom>
              <a:avLst/>
              <a:gdLst>
                <a:gd name="connsiteX0" fmla="*/ 0 w 2986781"/>
                <a:gd name="connsiteY0" fmla="*/ 742523 h 1485045"/>
                <a:gd name="connsiteX1" fmla="*/ 1493391 w 2986781"/>
                <a:gd name="connsiteY1" fmla="*/ 0 h 1485045"/>
                <a:gd name="connsiteX2" fmla="*/ 2986782 w 2986781"/>
                <a:gd name="connsiteY2" fmla="*/ 742523 h 1485045"/>
                <a:gd name="connsiteX3" fmla="*/ 1493391 w 2986781"/>
                <a:gd name="connsiteY3" fmla="*/ 1485046 h 1485045"/>
                <a:gd name="connsiteX4" fmla="*/ 0 w 2986781"/>
                <a:gd name="connsiteY4" fmla="*/ 742523 h 148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6781" h="1485045">
                  <a:moveTo>
                    <a:pt x="0" y="742523"/>
                  </a:moveTo>
                  <a:cubicBezTo>
                    <a:pt x="0" y="332439"/>
                    <a:pt x="668614" y="0"/>
                    <a:pt x="1493391" y="0"/>
                  </a:cubicBezTo>
                  <a:cubicBezTo>
                    <a:pt x="2318168" y="0"/>
                    <a:pt x="2986782" y="332439"/>
                    <a:pt x="2986782" y="742523"/>
                  </a:cubicBezTo>
                  <a:cubicBezTo>
                    <a:pt x="2986782" y="1152607"/>
                    <a:pt x="2318168" y="1485046"/>
                    <a:pt x="1493391" y="1485046"/>
                  </a:cubicBezTo>
                  <a:cubicBezTo>
                    <a:pt x="668614" y="1485046"/>
                    <a:pt x="0" y="1152607"/>
                    <a:pt x="0" y="74252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5184" tIns="235260" rIns="455184" bIns="2352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Национальная и отраслевые рамки квалификаций</a:t>
              </a:r>
            </a:p>
          </p:txBody>
        </p:sp>
        <p:sp>
          <p:nvSpPr>
            <p:cNvPr id="10" name="Полилиния: фигура 9"/>
            <p:cNvSpPr/>
            <p:nvPr/>
          </p:nvSpPr>
          <p:spPr>
            <a:xfrm rot="351394">
              <a:off x="7273313" y="3948087"/>
              <a:ext cx="263452" cy="564488"/>
            </a:xfrm>
            <a:custGeom>
              <a:avLst/>
              <a:gdLst>
                <a:gd name="connsiteX0" fmla="*/ 0 w 263452"/>
                <a:gd name="connsiteY0" fmla="*/ 112898 h 564488"/>
                <a:gd name="connsiteX1" fmla="*/ 131726 w 263452"/>
                <a:gd name="connsiteY1" fmla="*/ 112898 h 564488"/>
                <a:gd name="connsiteX2" fmla="*/ 131726 w 263452"/>
                <a:gd name="connsiteY2" fmla="*/ 0 h 564488"/>
                <a:gd name="connsiteX3" fmla="*/ 263452 w 263452"/>
                <a:gd name="connsiteY3" fmla="*/ 282244 h 564488"/>
                <a:gd name="connsiteX4" fmla="*/ 131726 w 263452"/>
                <a:gd name="connsiteY4" fmla="*/ 564488 h 564488"/>
                <a:gd name="connsiteX5" fmla="*/ 131726 w 263452"/>
                <a:gd name="connsiteY5" fmla="*/ 451590 h 564488"/>
                <a:gd name="connsiteX6" fmla="*/ 0 w 263452"/>
                <a:gd name="connsiteY6" fmla="*/ 451590 h 564488"/>
                <a:gd name="connsiteX7" fmla="*/ 0 w 263452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452" h="564488">
                  <a:moveTo>
                    <a:pt x="0" y="112898"/>
                  </a:moveTo>
                  <a:lnTo>
                    <a:pt x="131726" y="112898"/>
                  </a:lnTo>
                  <a:lnTo>
                    <a:pt x="131726" y="0"/>
                  </a:lnTo>
                  <a:lnTo>
                    <a:pt x="263452" y="282244"/>
                  </a:lnTo>
                  <a:lnTo>
                    <a:pt x="131726" y="564488"/>
                  </a:lnTo>
                  <a:lnTo>
                    <a:pt x="131726" y="451590"/>
                  </a:lnTo>
                  <a:lnTo>
                    <a:pt x="0" y="451590"/>
                  </a:lnTo>
                  <a:lnTo>
                    <a:pt x="0" y="1128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12898" rIns="79036" bIns="112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: фигура 10"/>
            <p:cNvSpPr/>
            <p:nvPr/>
          </p:nvSpPr>
          <p:spPr>
            <a:xfrm>
              <a:off x="7627337" y="3662436"/>
              <a:ext cx="3049897" cy="1494234"/>
            </a:xfrm>
            <a:custGeom>
              <a:avLst/>
              <a:gdLst>
                <a:gd name="connsiteX0" fmla="*/ 0 w 3049897"/>
                <a:gd name="connsiteY0" fmla="*/ 747117 h 1494234"/>
                <a:gd name="connsiteX1" fmla="*/ 1524949 w 3049897"/>
                <a:gd name="connsiteY1" fmla="*/ 0 h 1494234"/>
                <a:gd name="connsiteX2" fmla="*/ 3049898 w 3049897"/>
                <a:gd name="connsiteY2" fmla="*/ 747117 h 1494234"/>
                <a:gd name="connsiteX3" fmla="*/ 1524949 w 3049897"/>
                <a:gd name="connsiteY3" fmla="*/ 1494234 h 1494234"/>
                <a:gd name="connsiteX4" fmla="*/ 0 w 3049897"/>
                <a:gd name="connsiteY4" fmla="*/ 747117 h 14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9897" h="1494234">
                  <a:moveTo>
                    <a:pt x="0" y="747117"/>
                  </a:moveTo>
                  <a:cubicBezTo>
                    <a:pt x="0" y="334496"/>
                    <a:pt x="682743" y="0"/>
                    <a:pt x="1524949" y="0"/>
                  </a:cubicBezTo>
                  <a:cubicBezTo>
                    <a:pt x="2367155" y="0"/>
                    <a:pt x="3049898" y="334496"/>
                    <a:pt x="3049898" y="747117"/>
                  </a:cubicBezTo>
                  <a:cubicBezTo>
                    <a:pt x="3049898" y="1159738"/>
                    <a:pt x="2367155" y="1494234"/>
                    <a:pt x="1524949" y="1494234"/>
                  </a:cubicBezTo>
                  <a:cubicBezTo>
                    <a:pt x="682743" y="1494234"/>
                    <a:pt x="0" y="1159738"/>
                    <a:pt x="0" y="74711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4427" tIns="236606" rIns="464427" bIns="23660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Система профессионального образования, образовательные стандарты и программы</a:t>
              </a:r>
            </a:p>
          </p:txBody>
        </p:sp>
        <p:sp>
          <p:nvSpPr>
            <p:cNvPr id="12" name="Полилиния: фигура 11"/>
            <p:cNvSpPr/>
            <p:nvPr/>
          </p:nvSpPr>
          <p:spPr>
            <a:xfrm rot="2422810">
              <a:off x="6944112" y="4770108"/>
              <a:ext cx="425169" cy="564488"/>
            </a:xfrm>
            <a:custGeom>
              <a:avLst/>
              <a:gdLst>
                <a:gd name="connsiteX0" fmla="*/ 0 w 425169"/>
                <a:gd name="connsiteY0" fmla="*/ 112898 h 564488"/>
                <a:gd name="connsiteX1" fmla="*/ 212585 w 425169"/>
                <a:gd name="connsiteY1" fmla="*/ 112898 h 564488"/>
                <a:gd name="connsiteX2" fmla="*/ 212585 w 425169"/>
                <a:gd name="connsiteY2" fmla="*/ 0 h 564488"/>
                <a:gd name="connsiteX3" fmla="*/ 425169 w 425169"/>
                <a:gd name="connsiteY3" fmla="*/ 282244 h 564488"/>
                <a:gd name="connsiteX4" fmla="*/ 212585 w 425169"/>
                <a:gd name="connsiteY4" fmla="*/ 564488 h 564488"/>
                <a:gd name="connsiteX5" fmla="*/ 212585 w 425169"/>
                <a:gd name="connsiteY5" fmla="*/ 451590 h 564488"/>
                <a:gd name="connsiteX6" fmla="*/ 0 w 425169"/>
                <a:gd name="connsiteY6" fmla="*/ 451590 h 564488"/>
                <a:gd name="connsiteX7" fmla="*/ 0 w 425169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169" h="564488">
                  <a:moveTo>
                    <a:pt x="0" y="112898"/>
                  </a:moveTo>
                  <a:lnTo>
                    <a:pt x="212585" y="112898"/>
                  </a:lnTo>
                  <a:lnTo>
                    <a:pt x="212585" y="0"/>
                  </a:lnTo>
                  <a:lnTo>
                    <a:pt x="425169" y="282244"/>
                  </a:lnTo>
                  <a:lnTo>
                    <a:pt x="212585" y="564488"/>
                  </a:lnTo>
                  <a:lnTo>
                    <a:pt x="212585" y="451590"/>
                  </a:lnTo>
                  <a:lnTo>
                    <a:pt x="0" y="451590"/>
                  </a:lnTo>
                  <a:lnTo>
                    <a:pt x="0" y="1128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2897" rIns="127550" bIns="112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: фигура 12"/>
            <p:cNvSpPr/>
            <p:nvPr/>
          </p:nvSpPr>
          <p:spPr>
            <a:xfrm>
              <a:off x="6646511" y="5227245"/>
              <a:ext cx="3188607" cy="1494234"/>
            </a:xfrm>
            <a:custGeom>
              <a:avLst/>
              <a:gdLst>
                <a:gd name="connsiteX0" fmla="*/ 0 w 3188607"/>
                <a:gd name="connsiteY0" fmla="*/ 747117 h 1494234"/>
                <a:gd name="connsiteX1" fmla="*/ 1594304 w 3188607"/>
                <a:gd name="connsiteY1" fmla="*/ 0 h 1494234"/>
                <a:gd name="connsiteX2" fmla="*/ 3188608 w 3188607"/>
                <a:gd name="connsiteY2" fmla="*/ 747117 h 1494234"/>
                <a:gd name="connsiteX3" fmla="*/ 1594304 w 3188607"/>
                <a:gd name="connsiteY3" fmla="*/ 1494234 h 1494234"/>
                <a:gd name="connsiteX4" fmla="*/ 0 w 3188607"/>
                <a:gd name="connsiteY4" fmla="*/ 747117 h 14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8607" h="1494234">
                  <a:moveTo>
                    <a:pt x="0" y="747117"/>
                  </a:moveTo>
                  <a:cubicBezTo>
                    <a:pt x="0" y="334496"/>
                    <a:pt x="713794" y="0"/>
                    <a:pt x="1594304" y="0"/>
                  </a:cubicBezTo>
                  <a:cubicBezTo>
                    <a:pt x="2474814" y="0"/>
                    <a:pt x="3188608" y="334496"/>
                    <a:pt x="3188608" y="747117"/>
                  </a:cubicBezTo>
                  <a:cubicBezTo>
                    <a:pt x="3188608" y="1159738"/>
                    <a:pt x="2474814" y="1494234"/>
                    <a:pt x="1594304" y="1494234"/>
                  </a:cubicBezTo>
                  <a:cubicBezTo>
                    <a:pt x="713794" y="1494234"/>
                    <a:pt x="0" y="1159738"/>
                    <a:pt x="0" y="74711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4741" tIns="236606" rIns="484741" bIns="23660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Система оценки квалификаций на соответствие проф. 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стандартам</a:t>
              </a: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, реестр системы</a:t>
              </a:r>
            </a:p>
          </p:txBody>
        </p:sp>
        <p:sp>
          <p:nvSpPr>
            <p:cNvPr id="14" name="Полилиния: фигура 13"/>
            <p:cNvSpPr/>
            <p:nvPr/>
          </p:nvSpPr>
          <p:spPr>
            <a:xfrm rot="18290294">
              <a:off x="5151056" y="4862756"/>
              <a:ext cx="266534" cy="564489"/>
            </a:xfrm>
            <a:custGeom>
              <a:avLst/>
              <a:gdLst>
                <a:gd name="connsiteX0" fmla="*/ 0 w 266533"/>
                <a:gd name="connsiteY0" fmla="*/ 112898 h 564488"/>
                <a:gd name="connsiteX1" fmla="*/ 133267 w 266533"/>
                <a:gd name="connsiteY1" fmla="*/ 112898 h 564488"/>
                <a:gd name="connsiteX2" fmla="*/ 133267 w 266533"/>
                <a:gd name="connsiteY2" fmla="*/ 0 h 564488"/>
                <a:gd name="connsiteX3" fmla="*/ 266533 w 266533"/>
                <a:gd name="connsiteY3" fmla="*/ 282244 h 564488"/>
                <a:gd name="connsiteX4" fmla="*/ 133267 w 266533"/>
                <a:gd name="connsiteY4" fmla="*/ 564488 h 564488"/>
                <a:gd name="connsiteX5" fmla="*/ 133267 w 266533"/>
                <a:gd name="connsiteY5" fmla="*/ 451590 h 564488"/>
                <a:gd name="connsiteX6" fmla="*/ 0 w 266533"/>
                <a:gd name="connsiteY6" fmla="*/ 451590 h 564488"/>
                <a:gd name="connsiteX7" fmla="*/ 0 w 266533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533" h="564488">
                  <a:moveTo>
                    <a:pt x="266533" y="451590"/>
                  </a:moveTo>
                  <a:lnTo>
                    <a:pt x="133266" y="451590"/>
                  </a:lnTo>
                  <a:lnTo>
                    <a:pt x="133266" y="564488"/>
                  </a:lnTo>
                  <a:lnTo>
                    <a:pt x="0" y="282244"/>
                  </a:lnTo>
                  <a:lnTo>
                    <a:pt x="133266" y="0"/>
                  </a:lnTo>
                  <a:lnTo>
                    <a:pt x="133266" y="112898"/>
                  </a:lnTo>
                  <a:lnTo>
                    <a:pt x="266533" y="112898"/>
                  </a:lnTo>
                  <a:lnTo>
                    <a:pt x="266533" y="4515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959" tIns="112898" rIns="1" bIns="112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олилиния: фигура 14"/>
            <p:cNvSpPr/>
            <p:nvPr/>
          </p:nvSpPr>
          <p:spPr>
            <a:xfrm>
              <a:off x="2753835" y="5360422"/>
              <a:ext cx="3821715" cy="1361053"/>
            </a:xfrm>
            <a:custGeom>
              <a:avLst/>
              <a:gdLst>
                <a:gd name="connsiteX0" fmla="*/ 0 w 3821715"/>
                <a:gd name="connsiteY0" fmla="*/ 680527 h 1361053"/>
                <a:gd name="connsiteX1" fmla="*/ 1910858 w 3821715"/>
                <a:gd name="connsiteY1" fmla="*/ 0 h 1361053"/>
                <a:gd name="connsiteX2" fmla="*/ 3821716 w 3821715"/>
                <a:gd name="connsiteY2" fmla="*/ 680527 h 1361053"/>
                <a:gd name="connsiteX3" fmla="*/ 1910858 w 3821715"/>
                <a:gd name="connsiteY3" fmla="*/ 1361054 h 1361053"/>
                <a:gd name="connsiteX4" fmla="*/ 0 w 3821715"/>
                <a:gd name="connsiteY4" fmla="*/ 680527 h 136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1715" h="1361053">
                  <a:moveTo>
                    <a:pt x="0" y="680527"/>
                  </a:moveTo>
                  <a:cubicBezTo>
                    <a:pt x="0" y="304682"/>
                    <a:pt x="855520" y="0"/>
                    <a:pt x="1910858" y="0"/>
                  </a:cubicBezTo>
                  <a:cubicBezTo>
                    <a:pt x="2966196" y="0"/>
                    <a:pt x="3821716" y="304682"/>
                    <a:pt x="3821716" y="680527"/>
                  </a:cubicBezTo>
                  <a:cubicBezTo>
                    <a:pt x="3821716" y="1056372"/>
                    <a:pt x="2966196" y="1361054"/>
                    <a:pt x="1910858" y="1361054"/>
                  </a:cubicBezTo>
                  <a:cubicBezTo>
                    <a:pt x="855520" y="1361054"/>
                    <a:pt x="0" y="1056372"/>
                    <a:pt x="0" y="68052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7457" tIns="217102" rIns="577457" bIns="217102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Независимая оценка результатов образования, профессионально-общественная аккредитация образовательных программ </a:t>
              </a:r>
            </a:p>
          </p:txBody>
        </p:sp>
        <p:sp>
          <p:nvSpPr>
            <p:cNvPr id="16" name="Полилиния: фигура 15"/>
            <p:cNvSpPr/>
            <p:nvPr/>
          </p:nvSpPr>
          <p:spPr>
            <a:xfrm rot="21354223">
              <a:off x="4444641" y="3886283"/>
              <a:ext cx="316866" cy="564489"/>
            </a:xfrm>
            <a:custGeom>
              <a:avLst/>
              <a:gdLst>
                <a:gd name="connsiteX0" fmla="*/ 0 w 316865"/>
                <a:gd name="connsiteY0" fmla="*/ 112898 h 564488"/>
                <a:gd name="connsiteX1" fmla="*/ 158433 w 316865"/>
                <a:gd name="connsiteY1" fmla="*/ 112898 h 564488"/>
                <a:gd name="connsiteX2" fmla="*/ 158433 w 316865"/>
                <a:gd name="connsiteY2" fmla="*/ 0 h 564488"/>
                <a:gd name="connsiteX3" fmla="*/ 316865 w 316865"/>
                <a:gd name="connsiteY3" fmla="*/ 282244 h 564488"/>
                <a:gd name="connsiteX4" fmla="*/ 158433 w 316865"/>
                <a:gd name="connsiteY4" fmla="*/ 564488 h 564488"/>
                <a:gd name="connsiteX5" fmla="*/ 158433 w 316865"/>
                <a:gd name="connsiteY5" fmla="*/ 451590 h 564488"/>
                <a:gd name="connsiteX6" fmla="*/ 0 w 316865"/>
                <a:gd name="connsiteY6" fmla="*/ 451590 h 564488"/>
                <a:gd name="connsiteX7" fmla="*/ 0 w 316865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865" h="564488">
                  <a:moveTo>
                    <a:pt x="316865" y="451590"/>
                  </a:moveTo>
                  <a:lnTo>
                    <a:pt x="158432" y="451590"/>
                  </a:lnTo>
                  <a:lnTo>
                    <a:pt x="158432" y="564488"/>
                  </a:lnTo>
                  <a:lnTo>
                    <a:pt x="0" y="282244"/>
                  </a:lnTo>
                  <a:lnTo>
                    <a:pt x="158432" y="0"/>
                  </a:lnTo>
                  <a:lnTo>
                    <a:pt x="158432" y="112898"/>
                  </a:lnTo>
                  <a:lnTo>
                    <a:pt x="316865" y="112898"/>
                  </a:lnTo>
                  <a:lnTo>
                    <a:pt x="316865" y="45159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059" tIns="112899" rIns="0" bIns="112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олилиния: фигура 16"/>
            <p:cNvSpPr/>
            <p:nvPr/>
          </p:nvSpPr>
          <p:spPr>
            <a:xfrm>
              <a:off x="1697921" y="3558412"/>
              <a:ext cx="2593752" cy="1494234"/>
            </a:xfrm>
            <a:custGeom>
              <a:avLst/>
              <a:gdLst>
                <a:gd name="connsiteX0" fmla="*/ 0 w 2593752"/>
                <a:gd name="connsiteY0" fmla="*/ 747117 h 1494234"/>
                <a:gd name="connsiteX1" fmla="*/ 1296876 w 2593752"/>
                <a:gd name="connsiteY1" fmla="*/ 0 h 1494234"/>
                <a:gd name="connsiteX2" fmla="*/ 2593752 w 2593752"/>
                <a:gd name="connsiteY2" fmla="*/ 747117 h 1494234"/>
                <a:gd name="connsiteX3" fmla="*/ 1296876 w 2593752"/>
                <a:gd name="connsiteY3" fmla="*/ 1494234 h 1494234"/>
                <a:gd name="connsiteX4" fmla="*/ 0 w 2593752"/>
                <a:gd name="connsiteY4" fmla="*/ 747117 h 14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752" h="1494234">
                  <a:moveTo>
                    <a:pt x="0" y="747117"/>
                  </a:moveTo>
                  <a:cubicBezTo>
                    <a:pt x="0" y="334496"/>
                    <a:pt x="580631" y="0"/>
                    <a:pt x="1296876" y="0"/>
                  </a:cubicBezTo>
                  <a:cubicBezTo>
                    <a:pt x="2013121" y="0"/>
                    <a:pt x="2593752" y="334496"/>
                    <a:pt x="2593752" y="747117"/>
                  </a:cubicBezTo>
                  <a:cubicBezTo>
                    <a:pt x="2593752" y="1159738"/>
                    <a:pt x="2013121" y="1494234"/>
                    <a:pt x="1296876" y="1494234"/>
                  </a:cubicBezTo>
                  <a:cubicBezTo>
                    <a:pt x="580631" y="1494234"/>
                    <a:pt x="0" y="1159738"/>
                    <a:pt x="0" y="74711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7626" tIns="236606" rIns="397626" bIns="23660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Профориентация, создание стимулов для выбора и трудоустройства по профессии </a:t>
              </a:r>
            </a:p>
          </p:txBody>
        </p:sp>
        <p:sp>
          <p:nvSpPr>
            <p:cNvPr id="18" name="Полилиния: фигура 17"/>
            <p:cNvSpPr/>
            <p:nvPr/>
          </p:nvSpPr>
          <p:spPr>
            <a:xfrm rot="16552813">
              <a:off x="6043740" y="2524485"/>
              <a:ext cx="247221" cy="564488"/>
            </a:xfrm>
            <a:custGeom>
              <a:avLst/>
              <a:gdLst>
                <a:gd name="connsiteX0" fmla="*/ 0 w 247221"/>
                <a:gd name="connsiteY0" fmla="*/ 112898 h 564488"/>
                <a:gd name="connsiteX1" fmla="*/ 123611 w 247221"/>
                <a:gd name="connsiteY1" fmla="*/ 112898 h 564488"/>
                <a:gd name="connsiteX2" fmla="*/ 123611 w 247221"/>
                <a:gd name="connsiteY2" fmla="*/ 0 h 564488"/>
                <a:gd name="connsiteX3" fmla="*/ 247221 w 247221"/>
                <a:gd name="connsiteY3" fmla="*/ 282244 h 564488"/>
                <a:gd name="connsiteX4" fmla="*/ 123611 w 247221"/>
                <a:gd name="connsiteY4" fmla="*/ 564488 h 564488"/>
                <a:gd name="connsiteX5" fmla="*/ 123611 w 247221"/>
                <a:gd name="connsiteY5" fmla="*/ 451590 h 564488"/>
                <a:gd name="connsiteX6" fmla="*/ 0 w 247221"/>
                <a:gd name="connsiteY6" fmla="*/ 451590 h 564488"/>
                <a:gd name="connsiteX7" fmla="*/ 0 w 247221"/>
                <a:gd name="connsiteY7" fmla="*/ 112898 h 56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221" h="564488">
                  <a:moveTo>
                    <a:pt x="0" y="112898"/>
                  </a:moveTo>
                  <a:lnTo>
                    <a:pt x="123611" y="112898"/>
                  </a:lnTo>
                  <a:lnTo>
                    <a:pt x="123611" y="0"/>
                  </a:lnTo>
                  <a:lnTo>
                    <a:pt x="247221" y="282244"/>
                  </a:lnTo>
                  <a:lnTo>
                    <a:pt x="123611" y="564488"/>
                  </a:lnTo>
                  <a:lnTo>
                    <a:pt x="123611" y="451590"/>
                  </a:lnTo>
                  <a:lnTo>
                    <a:pt x="0" y="451590"/>
                  </a:lnTo>
                  <a:lnTo>
                    <a:pt x="0" y="11289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112898" rIns="74166" bIns="112897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олилиния: фигура 18"/>
            <p:cNvSpPr/>
            <p:nvPr/>
          </p:nvSpPr>
          <p:spPr>
            <a:xfrm>
              <a:off x="4778540" y="1097386"/>
              <a:ext cx="2952219" cy="1494234"/>
            </a:xfrm>
            <a:custGeom>
              <a:avLst/>
              <a:gdLst>
                <a:gd name="connsiteX0" fmla="*/ 0 w 2952219"/>
                <a:gd name="connsiteY0" fmla="*/ 747117 h 1494234"/>
                <a:gd name="connsiteX1" fmla="*/ 1476110 w 2952219"/>
                <a:gd name="connsiteY1" fmla="*/ 0 h 1494234"/>
                <a:gd name="connsiteX2" fmla="*/ 2952220 w 2952219"/>
                <a:gd name="connsiteY2" fmla="*/ 747117 h 1494234"/>
                <a:gd name="connsiteX3" fmla="*/ 1476110 w 2952219"/>
                <a:gd name="connsiteY3" fmla="*/ 1494234 h 1494234"/>
                <a:gd name="connsiteX4" fmla="*/ 0 w 2952219"/>
                <a:gd name="connsiteY4" fmla="*/ 747117 h 14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219" h="1494234">
                  <a:moveTo>
                    <a:pt x="0" y="747117"/>
                  </a:moveTo>
                  <a:cubicBezTo>
                    <a:pt x="0" y="334496"/>
                    <a:pt x="660877" y="0"/>
                    <a:pt x="1476110" y="0"/>
                  </a:cubicBezTo>
                  <a:cubicBezTo>
                    <a:pt x="2291343" y="0"/>
                    <a:pt x="2952220" y="334496"/>
                    <a:pt x="2952220" y="747117"/>
                  </a:cubicBezTo>
                  <a:cubicBezTo>
                    <a:pt x="2952220" y="1159738"/>
                    <a:pt x="2291343" y="1494234"/>
                    <a:pt x="1476110" y="1494234"/>
                  </a:cubicBezTo>
                  <a:cubicBezTo>
                    <a:pt x="660877" y="1494234"/>
                    <a:pt x="0" y="1159738"/>
                    <a:pt x="0" y="74711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0122" tIns="236606" rIns="450122" bIns="23660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latin typeface="Times New Roman" pitchFamily="18" charset="0"/>
                  <a:cs typeface="Times New Roman" pitchFamily="18" charset="0"/>
                </a:rPr>
                <a:t>Классификаторы профессий (Справочник профессий) и образовательных программ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1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8D5DE19-BF0A-4CCD-8913-520C065D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2243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>
                <a:solidFill>
                  <a:srgbClr val="FF0000"/>
                </a:solidFill>
              </a:rPr>
              <a:t>С 01 ИЮЛЯ 2016 г.!!!</a:t>
            </a:r>
            <a:br>
              <a:rPr lang="ru-RU" sz="35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Постановление Правительства РФ от </a:t>
            </a:r>
            <a:r>
              <a:rPr lang="ru-RU" sz="3600" b="1" dirty="0">
                <a:solidFill>
                  <a:srgbClr val="FF0000"/>
                </a:solidFill>
              </a:rPr>
              <a:t>27 июня 2016 </a:t>
            </a:r>
            <a:r>
              <a:rPr lang="ru-RU" sz="3600" b="1" dirty="0" smtClean="0">
                <a:solidFill>
                  <a:srgbClr val="FF0000"/>
                </a:solidFill>
              </a:rPr>
              <a:t>г. </a:t>
            </a:r>
            <a:r>
              <a:rPr lang="ru-RU" sz="3600" b="1" dirty="0">
                <a:solidFill>
                  <a:srgbClr val="FF0000"/>
                </a:solidFill>
              </a:rPr>
              <a:t>№ 584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4800" b="1" dirty="0" smtClean="0"/>
              <a:t>Какими полномочиями в сфере применения профессиональных стандартов организациями обладают их учредители и контрольно-надзорные органы?</a:t>
            </a:r>
          </a:p>
          <a:p>
            <a:pPr algn="just"/>
            <a:endParaRPr lang="ru-RU" sz="4800" b="1" dirty="0" smtClean="0"/>
          </a:p>
          <a:p>
            <a:pPr algn="just"/>
            <a:r>
              <a:rPr lang="ru-RU" sz="4800" b="1" dirty="0" smtClean="0"/>
              <a:t>Ответ. На основании </a:t>
            </a:r>
            <a:r>
              <a:rPr lang="ru-RU" sz="4800" b="1" dirty="0" smtClean="0">
                <a:hlinkClick r:id="rId2"/>
              </a:rPr>
              <a:t>пункта 3</a:t>
            </a:r>
            <a:r>
              <a:rPr lang="ru-RU" sz="4800" b="1" dirty="0" smtClean="0"/>
              <a:t> постановления N 584 органы и организации, осуществляющие функции и полномочия учредителей организаций, указанных в данном </a:t>
            </a:r>
            <a:r>
              <a:rPr lang="ru-RU" sz="4800" b="1" dirty="0" smtClean="0">
                <a:hlinkClick r:id="rId3"/>
              </a:rPr>
              <a:t>постановлении</a:t>
            </a:r>
            <a:r>
              <a:rPr lang="ru-RU" sz="4800" b="1" dirty="0" smtClean="0"/>
              <a:t>, а также осуществляющие контроль и координацию деятельности таких организаций, обеспечивают:</a:t>
            </a:r>
          </a:p>
          <a:p>
            <a:pPr algn="just"/>
            <a:r>
              <a:rPr lang="ru-RU" sz="4800" b="1" dirty="0" smtClean="0"/>
              <a:t>а) внесение изменений в установленном порядке в соответствующие нормативные правовые акты и документы, требующие учета положений профессиональных стандартов, подлежащих применению, то есть лишь в части норм, являющихся обязательными для применения;</a:t>
            </a:r>
          </a:p>
          <a:p>
            <a:pPr algn="just"/>
            <a:r>
              <a:rPr lang="ru-RU" sz="4800" b="1" dirty="0" smtClean="0"/>
              <a:t>б) осуществление контроля за реализацией мероприятий планов.</a:t>
            </a:r>
          </a:p>
          <a:p>
            <a:pPr algn="ctr"/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xmlns="" val="30388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5017" y="807309"/>
            <a:ext cx="10420864" cy="3772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Основные (базовые) этапы внедрения профессиональных стандартов в организациях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576263"/>
            <a:ext cx="12125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576263"/>
            <a:ext cx="12125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41" y="576263"/>
            <a:ext cx="11458832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913" y="1861752"/>
            <a:ext cx="10223157" cy="431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6620" y="321276"/>
            <a:ext cx="10058400" cy="1129481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Этап №1. Формирование рабочей группы.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736" y="1510769"/>
            <a:ext cx="104702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1.  Провести совещание по обсуждению профессиональных стандартов с привлечением всего административно-управленческого персонала организации и руководителей структурных подразделений. </a:t>
            </a:r>
          </a:p>
          <a:p>
            <a:pPr algn="just"/>
            <a:r>
              <a:rPr lang="ru-RU" b="1" dirty="0" smtClean="0"/>
              <a:t>2. </a:t>
            </a:r>
            <a:r>
              <a:rPr lang="ru" b="1" dirty="0" smtClean="0">
                <a:solidFill>
                  <a:srgbClr val="000000"/>
                </a:solidFill>
              </a:rPr>
              <a:t>Издать приказа руководителя предприятия о создании рабочей группы по внедрению профстандартов.</a:t>
            </a:r>
            <a:endParaRPr lang="ru-RU" b="1" dirty="0" smtClean="0"/>
          </a:p>
          <a:p>
            <a:r>
              <a:rPr lang="ru-RU" b="1" dirty="0" smtClean="0"/>
              <a:t>Рекомендованный состав:</a:t>
            </a:r>
          </a:p>
          <a:p>
            <a:r>
              <a:rPr lang="ru-RU" b="1" dirty="0" smtClean="0"/>
              <a:t>• Руководитель рабочей группы;</a:t>
            </a:r>
          </a:p>
          <a:p>
            <a:r>
              <a:rPr lang="ru-RU" b="1" dirty="0" smtClean="0"/>
              <a:t>• Представители профсоюзной организации;</a:t>
            </a:r>
          </a:p>
          <a:p>
            <a:r>
              <a:rPr lang="ru-RU" b="1" dirty="0" smtClean="0"/>
              <a:t>• Юрист;</a:t>
            </a:r>
          </a:p>
          <a:p>
            <a:r>
              <a:rPr lang="ru-RU" b="1" dirty="0" smtClean="0"/>
              <a:t>• Специалист (</a:t>
            </a:r>
            <a:r>
              <a:rPr lang="ru-RU" b="1" dirty="0" err="1" smtClean="0"/>
              <a:t>ы</a:t>
            </a:r>
            <a:r>
              <a:rPr lang="ru-RU" b="1" dirty="0" smtClean="0"/>
              <a:t>) службы управления персоналом, ответственный (</a:t>
            </a:r>
            <a:r>
              <a:rPr lang="ru-RU" b="1" dirty="0" err="1" smtClean="0"/>
              <a:t>ые</a:t>
            </a:r>
            <a:r>
              <a:rPr lang="ru-RU" b="1" dirty="0" smtClean="0"/>
              <a:t>) за подбор, обучение, разработку должностных инструкций;</a:t>
            </a:r>
          </a:p>
          <a:p>
            <a:r>
              <a:rPr lang="ru-RU" b="1" dirty="0" smtClean="0"/>
              <a:t>• Специалист, ответственный за разработку штатного расписания;</a:t>
            </a:r>
          </a:p>
          <a:p>
            <a:r>
              <a:rPr lang="ru-RU" b="1" dirty="0" smtClean="0"/>
              <a:t>• Руководители структурных подразделений, для работников которых будут внедряться</a:t>
            </a:r>
          </a:p>
          <a:p>
            <a:r>
              <a:rPr lang="ru-RU" b="1" dirty="0" smtClean="0"/>
              <a:t>профессиональные стандарты;</a:t>
            </a:r>
          </a:p>
          <a:p>
            <a:pPr algn="just"/>
            <a:r>
              <a:rPr lang="ru-RU" b="1" dirty="0" smtClean="0"/>
              <a:t>• Другие сотрудники с учетом специфики организации.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576263"/>
            <a:ext cx="12125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576263"/>
            <a:ext cx="121253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84" y="114944"/>
            <a:ext cx="11458832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913" y="1861752"/>
            <a:ext cx="10223157" cy="431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6620" y="329514"/>
            <a:ext cx="10058400" cy="692876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Этап №1. Формирование рабочей группы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693" y="942358"/>
            <a:ext cx="10470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3"/>
            </a:pPr>
            <a:r>
              <a:rPr lang="ru-RU" b="1" dirty="0" smtClean="0"/>
              <a:t>Утвердить план работы по внедрению профессиональных стандартов.</a:t>
            </a:r>
          </a:p>
          <a:p>
            <a:pPr marL="342900" indent="-342900" algn="just"/>
            <a:endParaRPr lang="ru-RU" b="1" dirty="0" smtClean="0"/>
          </a:p>
          <a:p>
            <a:pPr marL="342900" indent="-342900" algn="just"/>
            <a:endParaRPr lang="ru-RU" b="1" dirty="0" smtClean="0"/>
          </a:p>
          <a:p>
            <a:pPr marL="342900" indent="-342900" algn="just"/>
            <a:r>
              <a:rPr lang="ru-RU" b="1" dirty="0" smtClean="0"/>
              <a:t> </a:t>
            </a:r>
          </a:p>
          <a:p>
            <a:pPr algn="just"/>
            <a:endParaRPr lang="ru-RU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2510" y="1312790"/>
          <a:ext cx="1110460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166"/>
                <a:gridCol w="103714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Этап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Наименование</a:t>
                      </a:r>
                      <a:r>
                        <a:rPr lang="ru-RU" b="1" baseline="0" dirty="0" smtClean="0"/>
                        <a:t> вида работ: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№2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Составить примерный перечень принятых профессиональных стандартов, которые могут применяться в организации.</a:t>
                      </a:r>
                      <a:endParaRPr lang="ru-RU" sz="1700" b="1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  <a:p>
                      <a:pPr algn="ctr"/>
                      <a:endParaRPr lang="ru-RU" sz="1700" b="1" dirty="0" smtClean="0"/>
                    </a:p>
                    <a:p>
                      <a:pPr algn="ctr"/>
                      <a:endParaRPr lang="ru-RU" sz="1700" b="1" dirty="0" smtClean="0"/>
                    </a:p>
                    <a:p>
                      <a:pPr algn="ctr"/>
                      <a:endParaRPr lang="ru-RU" sz="1700" b="1" dirty="0" smtClean="0"/>
                    </a:p>
                    <a:p>
                      <a:pPr algn="ctr"/>
                      <a:r>
                        <a:rPr lang="ru-RU" sz="1700" b="1" dirty="0" smtClean="0"/>
                        <a:t>№3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должностные инструкции, трудовые договоры, положения по структурным подразделениям на соответствие вида трудовой деятельности, трудовых функций описанию границ вида деятельности, описанных в профессиональных стандартах;</a:t>
                      </a:r>
                      <a:endParaRPr lang="ru-RU" sz="17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соответствие наименования должностей, профессии, применяемых в организации требованиям профессиональных стандартов; </a:t>
                      </a:r>
                      <a:endParaRPr lang="ru-RU" sz="17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соответствия уровня образования и опыта работы.</a:t>
                      </a:r>
                      <a:endParaRPr lang="ru-RU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№4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выполнения указанного плана, принятие решения по спорным ситуациям, оформление (при необходимости) дополнительного корректировочного плана, в том числе: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№4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</a:t>
                      </a:r>
                      <a:r>
                        <a:rPr lang="ru-RU" sz="17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изменений в штатное расписание, в локально-нормативные акты организации, возможно о</a:t>
                      </a:r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пределение соответствия уровня заработных плат;</a:t>
                      </a:r>
                      <a:endParaRPr lang="ru-RU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№4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Корректировка процедуры аттестации работников и оценки соискателя с учетом требований к квалификации прописанных в профессиональных стандартах.</a:t>
                      </a:r>
                      <a:endParaRPr lang="ru-RU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№5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координация работы по мониторингу новых профессиональных стандартов.</a:t>
                      </a:r>
                      <a:endParaRPr lang="ru-RU" sz="17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Этап №2. Анализ реестра ПС.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Ознакомиться со всеми действующими профессиональными стандартами</a:t>
            </a:r>
          </a:p>
          <a:p>
            <a:pPr algn="ctr"/>
            <a:r>
              <a:rPr lang="ru-RU" sz="4000" u="sng" dirty="0" smtClean="0"/>
              <a:t>http://profstandart.rosmintrud.ru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Реестр </a:t>
            </a:r>
            <a:r>
              <a:rPr lang="ru-RU" sz="2800" b="1" dirty="0">
                <a:solidFill>
                  <a:schemeClr val="tx1"/>
                </a:solidFill>
              </a:rPr>
              <a:t>размещается и актуализируется в постоянном режиме на специализированном сайте Минтруда России "Профессиональные стандарты" (</a:t>
            </a:r>
            <a:r>
              <a:rPr lang="ru-RU" sz="2800" b="1" dirty="0">
                <a:solidFill>
                  <a:schemeClr val="tx1"/>
                </a:solidFill>
                <a:hlinkClick r:id="rId2"/>
              </a:rPr>
              <a:t>http://profstandart.rosmintrud.ru</a:t>
            </a:r>
            <a:r>
              <a:rPr lang="ru-RU" sz="2800" b="1" dirty="0" smtClean="0">
                <a:solidFill>
                  <a:schemeClr val="tx1"/>
                </a:solidFill>
              </a:rPr>
              <a:t>).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Целью данного этапа является составление списка всех профессиональных стандартов, которые могут относиться к существующим видам профессиональной деятельности в организации.</a:t>
            </a:r>
            <a:endParaRPr lang="ru-RU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857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605" y="370703"/>
            <a:ext cx="11294076" cy="60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94032" y="2270564"/>
          <a:ext cx="10308282" cy="3299841"/>
        </p:xfrm>
        <a:graphic>
          <a:graphicData uri="http://schemas.openxmlformats.org/drawingml/2006/table">
            <a:tbl>
              <a:tblPr/>
              <a:tblGrid>
                <a:gridCol w="458838"/>
                <a:gridCol w="1504514"/>
                <a:gridCol w="1491048"/>
                <a:gridCol w="1548714"/>
                <a:gridCol w="1334530"/>
                <a:gridCol w="1787610"/>
                <a:gridCol w="2183028"/>
              </a:tblGrid>
              <a:tr h="17083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Должность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(по штатному расписанию)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</a:t>
                      </a:r>
                      <a:r>
                        <a:rPr lang="ru-RU" sz="1600" b="1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профессиона-льной</a:t>
                      </a: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деятельности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(для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должности)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профессиональ-ных</a:t>
                      </a: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стандартов, которые могут относиться </a:t>
                      </a: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данному виду деятельности (по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штатному расписанию)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профессиональной деятельности, указанная в </a:t>
                      </a:r>
                      <a:r>
                        <a:rPr lang="ru-RU" sz="1400" b="1" i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профессиона-льном</a:t>
                      </a:r>
                      <a:r>
                        <a:rPr lang="ru-RU" sz="1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стандарте</a:t>
                      </a: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u="sng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компенсаций и льгот, </a:t>
                      </a:r>
                      <a:r>
                        <a:rPr lang="ru-RU" sz="16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либо наличие ограничений согласно ч. 2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ст. 57 ТК РФ</a:t>
                      </a:r>
                      <a:endParaRPr lang="ru-RU" sz="1600" b="1" i="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Установление требований к квалификации работников ТК РФ, другими федеральными законами, иными нормативными правовыми актами РФ согласно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ст. 195.3 ТК РФ</a:t>
                      </a:r>
                      <a:endParaRPr lang="ru-RU" sz="1600" b="1" i="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54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059" marR="620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93341" y="667947"/>
            <a:ext cx="87073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Перечень профессиональных стандартов, которые могут распространяться на должности работников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Наименование структурного подразделения:____________________________________________________________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Этап №3. Сравнение, анализ требований ПС: ОТФ, наименований должностей, требований к образованию и опыту.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7266" y="1914423"/>
            <a:ext cx="107256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/>
              <a:t>Проводится анализ обобщенных трудовых функций (ОТФ) профессиональных стандартов трудовым функциям, установленным работнику в трудовом договоре, должностной инструкции и иных документах.</a:t>
            </a:r>
          </a:p>
          <a:p>
            <a:pPr marL="457200" indent="-457200" algn="just"/>
            <a:endParaRPr lang="ru-RU" sz="2000" b="1" dirty="0" smtClean="0"/>
          </a:p>
          <a:p>
            <a:pPr marL="457200" indent="-457200" algn="just">
              <a:buAutoNum type="arabicPeriod" startAt="2"/>
            </a:pPr>
            <a:r>
              <a:rPr lang="ru-RU" sz="2000" b="1" dirty="0" smtClean="0"/>
              <a:t>Сверяется наименование должности в штатном расписании и других кадровых документах работника с разделом 3 профессионального стандарта - «Возможным наименованием должности».</a:t>
            </a:r>
          </a:p>
          <a:p>
            <a:pPr marL="457200" indent="-457200" algn="just"/>
            <a:endParaRPr lang="ru-RU" sz="2000" b="1" dirty="0" smtClean="0"/>
          </a:p>
          <a:p>
            <a:pPr lvl="0" algn="just"/>
            <a:r>
              <a:rPr lang="ru-RU" sz="2000" b="1" dirty="0" smtClean="0"/>
              <a:t>3. Проводится сравнительный анализ требований к образованию и обучению в профессиональных стандартах и уровнем образования и обучения работников организации.</a:t>
            </a:r>
          </a:p>
          <a:p>
            <a:pPr algn="just"/>
            <a:r>
              <a:rPr lang="ru-RU" sz="2000" b="1" dirty="0" smtClean="0"/>
              <a:t>Разделы: «Требования к образованию» и «Требования к опыту практической работы». Если обнаружены расхождения, их необходимо внести в протокол. Рассматривать каждый конкретный случай.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marL="457200" indent="-457200" algn="just"/>
            <a:endParaRPr lang="ru-RU" sz="2000" b="1" dirty="0" smtClean="0"/>
          </a:p>
          <a:p>
            <a:pPr algn="just"/>
            <a:endParaRPr lang="ru-RU" sz="2000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092" y="362406"/>
            <a:ext cx="11944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сравнения трудовых функций профессиональных стандартов с трудовыми операциями работников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39116" y="1968841"/>
          <a:ext cx="10527953" cy="3484608"/>
        </p:xfrm>
        <a:graphic>
          <a:graphicData uri="http://schemas.openxmlformats.org/drawingml/2006/table">
            <a:tbl>
              <a:tblPr/>
              <a:tblGrid>
                <a:gridCol w="2083778"/>
                <a:gridCol w="1535375"/>
                <a:gridCol w="2083778"/>
                <a:gridCol w="2412511"/>
                <a:gridCol w="2412511"/>
              </a:tblGrid>
              <a:tr h="160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профессионального стандарта / Номер профессионального стандарта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Обобщенная трудовая функция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Трудовая функция по профессиональному стандарту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Трудовая операция работников по занимаемой должности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65622" y="130158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Наименование должности: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07" y="327792"/>
            <a:ext cx="10058400" cy="145075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Этап №3. Сравнение, анализ требований ПС: ОТФ, наименований должностей, требований к образованию и опыту. </a:t>
            </a:r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3784" y="3237881"/>
          <a:ext cx="10280821" cy="2839212"/>
        </p:xfrm>
        <a:graphic>
          <a:graphicData uri="http://schemas.openxmlformats.org/drawingml/2006/table">
            <a:tbl>
              <a:tblPr/>
              <a:tblGrid>
                <a:gridCol w="1249682"/>
                <a:gridCol w="1325099"/>
                <a:gridCol w="1552376"/>
                <a:gridCol w="1425145"/>
                <a:gridCol w="1614617"/>
                <a:gridCol w="1482811"/>
                <a:gridCol w="1631091"/>
              </a:tblGrid>
              <a:tr h="1721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ФИО работника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должности в организации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квалификации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(в том числе указываются документы об образовании и о квалификации)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профессионального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стандарта с указанием обобщенной трудовой функции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Требования к квалификации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указанием уровня квалификации  по соответствующей обобщенной трудовой функции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Вывод о соответствии (несоответствии) уровня квалификации, требованиям профессионального стандарта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Предложение комиссии при несоответствии уровня квалификации работника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141" marR="56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26076" y="2132911"/>
            <a:ext cx="10379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04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0041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сравнения требований к образованию и обучению в профессиональных стандартах с уровнем образования и обучения работников организации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E2012A2-A1F2-4130-ADB1-1286C31ABCFD}"/>
              </a:ext>
            </a:extLst>
          </p:cNvPr>
          <p:cNvSpPr/>
          <p:nvPr/>
        </p:nvSpPr>
        <p:spPr>
          <a:xfrm>
            <a:off x="2757167" y="2784249"/>
            <a:ext cx="6780352" cy="4348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Национальным советом образовано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33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668FCF2-FE0B-4535-8AF4-9AD57CDBE09B}"/>
              </a:ext>
            </a:extLst>
          </p:cNvPr>
          <p:cNvSpPr/>
          <p:nvPr/>
        </p:nvSpPr>
        <p:spPr>
          <a:xfrm>
            <a:off x="9434833" y="4202467"/>
            <a:ext cx="2083505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ED6C282-181C-44A0-BE4B-CD95936B05D8}"/>
              </a:ext>
            </a:extLst>
          </p:cNvPr>
          <p:cNvSpPr/>
          <p:nvPr/>
        </p:nvSpPr>
        <p:spPr>
          <a:xfrm>
            <a:off x="9231633" y="3999267"/>
            <a:ext cx="2083505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FFF0675-B470-4771-892B-7F64A38C0C71}"/>
              </a:ext>
            </a:extLst>
          </p:cNvPr>
          <p:cNvSpPr/>
          <p:nvPr/>
        </p:nvSpPr>
        <p:spPr>
          <a:xfrm>
            <a:off x="9028433" y="3796067"/>
            <a:ext cx="2083505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7168" y="1217927"/>
            <a:ext cx="10589121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9988" indent="-380990" algn="just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Создан Указом </a:t>
            </a:r>
            <a:r>
              <a:rPr lang="ru-RU" sz="1600" b="1" dirty="0" smtClean="0">
                <a:solidFill>
                  <a:schemeClr val="tx1"/>
                </a:solidFill>
              </a:rPr>
              <a:t>Президента </a:t>
            </a:r>
            <a:r>
              <a:rPr lang="ru-RU" sz="1600" b="1" dirty="0" smtClean="0">
                <a:solidFill>
                  <a:schemeClr val="tx1"/>
                </a:solidFill>
              </a:rPr>
              <a:t>Российской Федерации от 16 апреля 2014 г. №  249 «О национальном совете при Президенте Российской Федерации по профессиональным квалификациям»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>
              <a:spcBef>
                <a:spcPct val="20000"/>
              </a:spcBef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168" y="409008"/>
            <a:ext cx="10589121" cy="834435"/>
          </a:xfrm>
          <a:prstGeom prst="roundRect">
            <a:avLst>
              <a:gd name="adj" fmla="val 9609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 при Президенте Российской Федерации по профессиональным квалификациям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925CFFD-E44C-4D3B-913D-D1DCDDB6E450}"/>
              </a:ext>
            </a:extLst>
          </p:cNvPr>
          <p:cNvSpPr/>
          <p:nvPr/>
        </p:nvSpPr>
        <p:spPr>
          <a:xfrm>
            <a:off x="858333" y="3598489"/>
            <a:ext cx="2976331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2AD9ECA-7AE4-4F1F-A9C8-8441AEBD01B0}"/>
              </a:ext>
            </a:extLst>
          </p:cNvPr>
          <p:cNvSpPr/>
          <p:nvPr/>
        </p:nvSpPr>
        <p:spPr>
          <a:xfrm>
            <a:off x="4105796" y="3592867"/>
            <a:ext cx="2083505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Машиностроение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4413C6A-A944-4C03-80F1-67FABDE2DF8A}"/>
              </a:ext>
            </a:extLst>
          </p:cNvPr>
          <p:cNvSpPr/>
          <p:nvPr/>
        </p:nvSpPr>
        <p:spPr>
          <a:xfrm>
            <a:off x="6465514" y="3592867"/>
            <a:ext cx="2083505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38876CD-5B4F-4DB5-BDED-1C90109AE8B0}"/>
              </a:ext>
            </a:extLst>
          </p:cNvPr>
          <p:cNvSpPr/>
          <p:nvPr/>
        </p:nvSpPr>
        <p:spPr>
          <a:xfrm>
            <a:off x="8825233" y="3592867"/>
            <a:ext cx="2083505" cy="8089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…</a:t>
            </a:r>
            <a:endParaRPr lang="ru-RU" sz="16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Скругленный прямоугольник 12">
            <a:extLst>
              <a:ext uri="{FF2B5EF4-FFF2-40B4-BE49-F238E27FC236}">
                <a16:creationId xmlns="" xmlns:a16="http://schemas.microsoft.com/office/drawing/2014/main" id="{C290A234-26F5-4EF4-A19B-D47F5C7C2824}"/>
              </a:ext>
            </a:extLst>
          </p:cNvPr>
          <p:cNvSpPr/>
          <p:nvPr/>
        </p:nvSpPr>
        <p:spPr>
          <a:xfrm>
            <a:off x="2757167" y="2246053"/>
            <a:ext cx="6780352" cy="603147"/>
          </a:xfrm>
          <a:prstGeom prst="roundRect">
            <a:avLst>
              <a:gd name="adj" fmla="val 9609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8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профессиональным квалификациям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43934555-2209-46A8-AE5A-1D521AEF112D}"/>
              </a:ext>
            </a:extLst>
          </p:cNvPr>
          <p:cNvCxnSpPr>
            <a:cxnSpLocks/>
          </p:cNvCxnSpPr>
          <p:nvPr/>
        </p:nvCxnSpPr>
        <p:spPr>
          <a:xfrm>
            <a:off x="6281305" y="2026845"/>
            <a:ext cx="0" cy="219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DB579782-2151-4DEE-B2B4-AD8A0EABB214}"/>
              </a:ext>
            </a:extLst>
          </p:cNvPr>
          <p:cNvCxnSpPr>
            <a:stCxn id="24" idx="2"/>
            <a:endCxn id="15" idx="0"/>
          </p:cNvCxnSpPr>
          <p:nvPr/>
        </p:nvCxnSpPr>
        <p:spPr>
          <a:xfrm flipH="1">
            <a:off x="2346499" y="3219149"/>
            <a:ext cx="3800844" cy="3793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B8B78C9A-1286-49C2-8B32-6F4204F22EB7}"/>
              </a:ext>
            </a:extLst>
          </p:cNvPr>
          <p:cNvCxnSpPr>
            <a:stCxn id="24" idx="2"/>
            <a:endCxn id="16" idx="0"/>
          </p:cNvCxnSpPr>
          <p:nvPr/>
        </p:nvCxnSpPr>
        <p:spPr>
          <a:xfrm flipH="1">
            <a:off x="5147548" y="3219149"/>
            <a:ext cx="999795" cy="3737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 стрелкой 6143">
            <a:extLst>
              <a:ext uri="{FF2B5EF4-FFF2-40B4-BE49-F238E27FC236}">
                <a16:creationId xmlns="" xmlns:a16="http://schemas.microsoft.com/office/drawing/2014/main" id="{7BF2617E-98E5-4126-A818-5A0A44FF9669}"/>
              </a:ext>
            </a:extLst>
          </p:cNvPr>
          <p:cNvCxnSpPr>
            <a:stCxn id="24" idx="2"/>
            <a:endCxn id="17" idx="0"/>
          </p:cNvCxnSpPr>
          <p:nvPr/>
        </p:nvCxnSpPr>
        <p:spPr>
          <a:xfrm>
            <a:off x="6147343" y="3219149"/>
            <a:ext cx="1359924" cy="3737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7" name="Прямая со стрелкой 6146">
            <a:extLst>
              <a:ext uri="{FF2B5EF4-FFF2-40B4-BE49-F238E27FC236}">
                <a16:creationId xmlns="" xmlns:a16="http://schemas.microsoft.com/office/drawing/2014/main" id="{F7224896-668D-4D35-92CA-F21AA2D0DD4D}"/>
              </a:ext>
            </a:extLst>
          </p:cNvPr>
          <p:cNvCxnSpPr>
            <a:stCxn id="24" idx="2"/>
            <a:endCxn id="18" idx="0"/>
          </p:cNvCxnSpPr>
          <p:nvPr/>
        </p:nvCxnSpPr>
        <p:spPr>
          <a:xfrm>
            <a:off x="6147343" y="3219149"/>
            <a:ext cx="3719643" cy="3737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6F1F0057-94B8-4933-ABD6-068ED6AE3F1D}"/>
              </a:ext>
            </a:extLst>
          </p:cNvPr>
          <p:cNvSpPr/>
          <p:nvPr/>
        </p:nvSpPr>
        <p:spPr>
          <a:xfrm>
            <a:off x="871034" y="4617328"/>
            <a:ext cx="7690687" cy="15447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998"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Полномочия:</a:t>
            </a:r>
          </a:p>
          <a:p>
            <a:pPr marL="327592" indent="-22859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появления новых профессий, изменений в трудовых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функциях;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592" indent="-22859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актуализация профессиональных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592" indent="-22859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и актуализации государственных стандартов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профессионального;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программ профессионального образования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592" indent="-22859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профессионально-общественной аккредитации образовательных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592" indent="-228594"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DC5480F9-D09A-4CD9-861D-85F4506CBBD5}"/>
              </a:ext>
            </a:extLst>
          </p:cNvPr>
          <p:cNvCxnSpPr>
            <a:cxnSpLocks/>
          </p:cNvCxnSpPr>
          <p:nvPr/>
        </p:nvCxnSpPr>
        <p:spPr>
          <a:xfrm>
            <a:off x="2328604" y="4401785"/>
            <a:ext cx="0" cy="219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196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Этап №4. Подведение итогов проведенной работы.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211" y="1820563"/>
            <a:ext cx="100089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- </a:t>
            </a:r>
            <a:r>
              <a:rPr lang="ru-RU" sz="2400" b="1" dirty="0" smtClean="0"/>
              <a:t>Подготовка предложений по оптимизации трудовых ресурсов подразделений/организации требованиям ПС.</a:t>
            </a:r>
          </a:p>
          <a:p>
            <a:pPr algn="just">
              <a:buFontTx/>
              <a:buChar char="-"/>
            </a:pPr>
            <a:r>
              <a:rPr lang="ru-RU" sz="2400" b="1" dirty="0" smtClean="0"/>
              <a:t> Формирование предложений по актуализации требований в соответствии с выявленными несоответствиями.</a:t>
            </a:r>
          </a:p>
          <a:p>
            <a:pPr lvl="0" algn="just"/>
            <a:r>
              <a:rPr lang="ru-RU" sz="2400" b="1" dirty="0" smtClean="0"/>
              <a:t>-Определение функциональных обязанностей работника с учетом требований технологического процесса в рамках рабочего места и в соответствии с трудовыми функциями ПС.</a:t>
            </a:r>
          </a:p>
          <a:p>
            <a:pPr lvl="0" algn="just"/>
            <a:r>
              <a:rPr lang="ru-RU" sz="2400" b="1" dirty="0" smtClean="0"/>
              <a:t>-Проведение оптимизации профессионально-квалификационной структуры организации (при необходимости).</a:t>
            </a:r>
            <a:endParaRPr lang="ru-RU" sz="2400" dirty="0" smtClean="0"/>
          </a:p>
          <a:p>
            <a:pPr algn="just">
              <a:buFontTx/>
              <a:buChar char="-"/>
            </a:pPr>
            <a:endParaRPr lang="ru-RU" sz="2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Этап №4. Подведение итогов проведенной работы.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211" y="1820563"/>
            <a:ext cx="100089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dirty="0" smtClean="0"/>
              <a:t>-</a:t>
            </a:r>
            <a:r>
              <a:rPr lang="ru-RU" sz="2400" b="1" dirty="0" smtClean="0"/>
              <a:t>Внесение изменения в штатное расписание и другую локально-нормативную документацию организации, разработка типовых должностных инструкции на основе требований профессиональных стандартов. </a:t>
            </a:r>
          </a:p>
          <a:p>
            <a:pPr algn="just"/>
            <a:r>
              <a:rPr lang="ru-RU" sz="2400" b="1" dirty="0" smtClean="0"/>
              <a:t>-Формирование квалификационных требований, применяемых при найме новых сотрудников.</a:t>
            </a:r>
          </a:p>
          <a:p>
            <a:pPr lvl="0"/>
            <a:r>
              <a:rPr lang="ru-RU" sz="2400" b="1" kern="0" dirty="0" smtClean="0">
                <a:solidFill>
                  <a:sysClr val="windowText" lastClr="000000"/>
                </a:solidFill>
              </a:rPr>
              <a:t>-Разработка и утверждение плана - графика мероприятий по внедрению профессиональных стандартов   утверждение  приказом.</a:t>
            </a:r>
          </a:p>
          <a:p>
            <a:pPr lvl="0"/>
            <a:r>
              <a:rPr lang="ru-RU" sz="2400" b="1" kern="0" dirty="0" smtClean="0">
                <a:solidFill>
                  <a:sysClr val="windowText" lastClr="000000"/>
                </a:solidFill>
              </a:rPr>
              <a:t>-В случае выявления несоответствия образования сотрудника требования профессионального стандарта формируется план обучения сотрудников, в случае если такое обучение является обязательным.</a:t>
            </a:r>
          </a:p>
          <a:p>
            <a:pPr lvl="0"/>
            <a:r>
              <a:rPr lang="ru-RU" sz="2400" b="1" kern="0" dirty="0" smtClean="0">
                <a:solidFill>
                  <a:sysClr val="windowText" lastClr="000000"/>
                </a:solidFill>
              </a:rPr>
              <a:t>-Иное.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Этап №5. Мониторинг.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3211" y="1820563"/>
            <a:ext cx="10008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Организуется процедура мониторинга</a:t>
            </a:r>
          </a:p>
          <a:p>
            <a:pPr algn="just"/>
            <a:r>
              <a:rPr lang="ru-RU" sz="3600" b="1" dirty="0" smtClean="0"/>
              <a:t>выхода новых профессиональных</a:t>
            </a:r>
          </a:p>
          <a:p>
            <a:pPr algn="just"/>
            <a:r>
              <a:rPr lang="ru-RU" sz="3600" b="1" dirty="0" smtClean="0"/>
              <a:t>стандартов и изменения</a:t>
            </a:r>
          </a:p>
          <a:p>
            <a:pPr algn="just"/>
            <a:r>
              <a:rPr lang="ru-RU" sz="3600" b="1" dirty="0" smtClean="0"/>
              <a:t>существующих. </a:t>
            </a:r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Определяется список ответственных за это лиц.</a:t>
            </a:r>
            <a:endParaRPr lang="ru-RU" sz="3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Профессионально-общественная аккредитация образовательных программ в системе профессиональных квалификаций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7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38" y="209550"/>
            <a:ext cx="10972799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81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48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8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95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2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124" y="255385"/>
            <a:ext cx="11359835" cy="62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53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19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09550"/>
            <a:ext cx="85915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9353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Заголовок 1"/>
          <p:cNvSpPr>
            <a:spLocks noGrp="1"/>
          </p:cNvSpPr>
          <p:nvPr>
            <p:ph type="title"/>
          </p:nvPr>
        </p:nvSpPr>
        <p:spPr>
          <a:xfrm>
            <a:off x="1007421" y="238587"/>
            <a:ext cx="10753209" cy="5040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ИНФОРМАЦИОННЫХ РЕСУРСОВ В СФЕРЕ КВАЛИФИКАЦ</a:t>
            </a:r>
            <a:r>
              <a:rPr 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ИЙ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>
              <a:spcBef>
                <a:spcPct val="20000"/>
              </a:spcBef>
              <a:defRPr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435" y="709717"/>
            <a:ext cx="1098609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 при Президенте Российской Федерации по профессиональным квалификациям 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://nspkrf.ru/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0990" indent="-38099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 документы, информация о Советах по профессиональных квалификациях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«Справочник профессий»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://spravochnik.rosmintrud.ru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Минтруда России «Профессиональные стандарты»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http://profstandart.rosmintrud.ru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594" indent="-228594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информация о разработке и применении профессиональных стандартов; </a:t>
            </a:r>
          </a:p>
          <a:p>
            <a:pPr marL="228594" indent="-228594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профессиональных стандартов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Программно-методический комплекс по разработке профессиональных стандартов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http://pst-c.ru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сведений о проведении независимой оценки квалификаций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://nok-nark.ru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Программно-методический комплекс «Оценка квалификаций» (разработка оценочных средств)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http://kos-nark.ru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платформа «Опросы» (мониторинг развития профессий)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http://opros.rosmintrud.ru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F60E3423-E600-46B1-9355-2EAB1EE6EBCB}"/>
              </a:ext>
            </a:extLst>
          </p:cNvPr>
          <p:cNvCxnSpPr>
            <a:cxnSpLocks/>
          </p:cNvCxnSpPr>
          <p:nvPr/>
        </p:nvCxnSpPr>
        <p:spPr>
          <a:xfrm flipH="1">
            <a:off x="1007421" y="673166"/>
            <a:ext cx="14" cy="5514983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D9C56353-ED6A-4913-8C4D-4D26941DD48A}"/>
              </a:ext>
            </a:extLst>
          </p:cNvPr>
          <p:cNvCxnSpPr/>
          <p:nvPr/>
        </p:nvCxnSpPr>
        <p:spPr>
          <a:xfrm>
            <a:off x="527104" y="902494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D2B440E7-664D-480B-866B-B300AE0E46ED}"/>
              </a:ext>
            </a:extLst>
          </p:cNvPr>
          <p:cNvCxnSpPr/>
          <p:nvPr/>
        </p:nvCxnSpPr>
        <p:spPr>
          <a:xfrm>
            <a:off x="527104" y="1979240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734381E7-C9D3-4E00-A1EE-62EC98FB1499}"/>
              </a:ext>
            </a:extLst>
          </p:cNvPr>
          <p:cNvCxnSpPr/>
          <p:nvPr/>
        </p:nvCxnSpPr>
        <p:spPr>
          <a:xfrm>
            <a:off x="527104" y="2566255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250667B0-C561-4281-851D-B51A8B8DBC0D}"/>
              </a:ext>
            </a:extLst>
          </p:cNvPr>
          <p:cNvCxnSpPr/>
          <p:nvPr/>
        </p:nvCxnSpPr>
        <p:spPr>
          <a:xfrm>
            <a:off x="527104" y="3952300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7A189C96-9495-4305-BA2C-557E51912DF7}"/>
              </a:ext>
            </a:extLst>
          </p:cNvPr>
          <p:cNvCxnSpPr/>
          <p:nvPr/>
        </p:nvCxnSpPr>
        <p:spPr>
          <a:xfrm>
            <a:off x="527104" y="4592159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7F7D74A9-111C-4F79-89F3-56C4BE193CC5}"/>
              </a:ext>
            </a:extLst>
          </p:cNvPr>
          <p:cNvCxnSpPr/>
          <p:nvPr/>
        </p:nvCxnSpPr>
        <p:spPr>
          <a:xfrm>
            <a:off x="527104" y="5242970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11531B5B-9A9A-4F5F-8A06-9AD3E5415FF0}"/>
              </a:ext>
            </a:extLst>
          </p:cNvPr>
          <p:cNvCxnSpPr/>
          <p:nvPr/>
        </p:nvCxnSpPr>
        <p:spPr>
          <a:xfrm>
            <a:off x="527104" y="5840615"/>
            <a:ext cx="480317" cy="0"/>
          </a:xfrm>
          <a:prstGeom prst="line">
            <a:avLst/>
          </a:prstGeom>
          <a:ln w="190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343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37321" y="928671"/>
          <a:ext cx="11502182" cy="574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Скругленный прямоугольник 42"/>
          <p:cNvSpPr/>
          <p:nvPr/>
        </p:nvSpPr>
        <p:spPr>
          <a:xfrm>
            <a:off x="4523377" y="928689"/>
            <a:ext cx="3359587" cy="2357437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239419" y="3929066"/>
            <a:ext cx="3143681" cy="1804190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667053" y="4643446"/>
            <a:ext cx="3301398" cy="1500198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86888" y="4071942"/>
            <a:ext cx="2965824" cy="1733322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383092" y="928688"/>
            <a:ext cx="3643787" cy="2571750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6453" y="908050"/>
            <a:ext cx="3500894" cy="2592388"/>
          </a:xfrm>
          <a:prstGeom prst="roundRec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9"/>
          <p:cNvSpPr txBox="1">
            <a:spLocks/>
          </p:cNvSpPr>
          <p:nvPr/>
        </p:nvSpPr>
        <p:spPr>
          <a:xfrm>
            <a:off x="450908" y="214314"/>
            <a:ext cx="11236201" cy="503237"/>
          </a:xfrm>
          <a:prstGeom prst="rect">
            <a:avLst/>
          </a:prstGeom>
        </p:spPr>
        <p:txBody>
          <a:bodyPr/>
          <a:lstStyle/>
          <a:p>
            <a:pPr algn="ctr" defTabSz="914400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Региональный методический центр развития квалификаций</a:t>
            </a:r>
          </a:p>
        </p:txBody>
      </p:sp>
      <p:sp>
        <p:nvSpPr>
          <p:cNvPr id="20490" name="TextBox 8"/>
          <p:cNvSpPr txBox="1">
            <a:spLocks noChangeArrowheads="1"/>
          </p:cNvSpPr>
          <p:nvPr/>
        </p:nvSpPr>
        <p:spPr bwMode="auto">
          <a:xfrm>
            <a:off x="5380739" y="2857500"/>
            <a:ext cx="1857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8454539" y="928688"/>
            <a:ext cx="350089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формированию и развитию экспертного потенциала, необходимого для функционирования Национальной системы квалификаций 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Красноярском крае</a:t>
            </a:r>
            <a:endParaRPr lang="ru-RU" alt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406454" y="1196976"/>
            <a:ext cx="348342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предложений для органов исполнительной власти по развитию НСК в регионе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93" name="TextBox 21"/>
          <p:cNvSpPr txBox="1">
            <a:spLocks noChangeArrowheads="1"/>
          </p:cNvSpPr>
          <p:nvPr/>
        </p:nvSpPr>
        <p:spPr bwMode="auto">
          <a:xfrm>
            <a:off x="4594823" y="1785938"/>
            <a:ext cx="314524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endParaRPr lang="ru-RU" altLang="ru-RU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8751" y="4076700"/>
            <a:ext cx="3357999" cy="12001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1200" spc="55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br>
              <a:rPr lang="ru-RU" sz="2000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независимой оценки квалификаций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24159" y="4857760"/>
            <a:ext cx="3660344" cy="12926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подготовке и проведении профессионально-общественной аккредитации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900" dirty="0"/>
          </a:p>
        </p:txBody>
      </p:sp>
      <p:sp>
        <p:nvSpPr>
          <p:cNvPr id="30" name="TextBox 29"/>
          <p:cNvSpPr txBox="1"/>
          <p:nvPr/>
        </p:nvSpPr>
        <p:spPr>
          <a:xfrm>
            <a:off x="1486887" y="4077072"/>
            <a:ext cx="3002497" cy="178510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организациям при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внедрении профессиональных стандартов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5952313" y="3571875"/>
            <a:ext cx="43026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979813">
            <a:off x="4199485" y="3219451"/>
            <a:ext cx="412804" cy="727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19292203">
            <a:off x="7849622" y="3263901"/>
            <a:ext cx="412804" cy="727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9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/>
              <a:t>С 01.01.2017 вступил в силу ФЗ №238-ФЗ </a:t>
            </a:r>
            <a:br>
              <a:rPr lang="ru-RU" sz="4500" b="1" dirty="0" smtClean="0"/>
            </a:br>
            <a:r>
              <a:rPr lang="ru-RU" sz="4500" b="1" dirty="0" smtClean="0"/>
              <a:t> « О независимой оценки квалификации»</a:t>
            </a:r>
            <a:endParaRPr lang="ru-RU" sz="4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278" y="2058035"/>
            <a:ext cx="11462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Статья 1. Предмет регулирования настоящего Федерального закона</a:t>
            </a:r>
          </a:p>
          <a:p>
            <a:pPr algn="just"/>
            <a:r>
              <a:rPr lang="ru-RU" b="1" dirty="0"/>
              <a:t> </a:t>
            </a:r>
          </a:p>
          <a:p>
            <a:pPr algn="just"/>
            <a:r>
              <a:rPr lang="ru-RU" b="1" dirty="0"/>
              <a:t>1. Предметом регулирования настоящего Федерального закона являются отношения, возникающие при проведении независимой оценки квалификации работников или лиц, претендующих на осуществление определенного вида трудовой деятельности.</a:t>
            </a:r>
          </a:p>
          <a:p>
            <a:pPr algn="just"/>
            <a:r>
              <a:rPr lang="ru-RU" b="1" dirty="0"/>
              <a:t>2. Настоящий Федеральный закон устанавливает правовые и организационные основы и порядок проведения независимой оценки квалификации работников или лиц, претендующих на осуществление определенного вида трудовой деятельности, а также определяет правовое положение, права и обязанности участников такой независимой оценки квалификации.</a:t>
            </a:r>
          </a:p>
          <a:p>
            <a:pPr algn="just"/>
            <a:r>
              <a:rPr lang="ru-RU" b="1" dirty="0"/>
              <a:t>3. </a:t>
            </a:r>
            <a:r>
              <a:rPr lang="ru-RU" b="1" u="sng" dirty="0"/>
              <a:t>Иной порядок проведения оценки квалификации работников или лиц, претендующих на осуществление определенного вида трудовой деятельности, может устанавливаться другими федеральными законами и иными нормативными правовыми актами Российской Федерации в случае, если в отношении соответствующих категорий работников Трудовым кодексом Российской Федерации определены особенности регулирования труда таких работников, в том числе в связи с выполнением работ с вредными и (или) опасными условиями труда.</a:t>
            </a:r>
          </a:p>
          <a:p>
            <a:pPr algn="just"/>
            <a:r>
              <a:rPr lang="ru-RU" b="1" dirty="0"/>
              <a:t>4. Настоящий Федеральный закон не применяется в отношении граждан, претендующих на замещение должностей государственной службы, и государственных служащих.</a:t>
            </a:r>
          </a:p>
        </p:txBody>
      </p:sp>
    </p:spTree>
    <p:extLst>
      <p:ext uri="{BB962C8B-B14F-4D97-AF65-F5344CB8AC3E}">
        <p14:creationId xmlns:p14="http://schemas.microsoft.com/office/powerpoint/2010/main" xmlns="" val="6541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/>
              <a:t>С 01.01.2017 вступил в силу ФЗ №238-ФЗ </a:t>
            </a:r>
            <a:br>
              <a:rPr lang="ru-RU" sz="4500" b="1" dirty="0" smtClean="0"/>
            </a:br>
            <a:r>
              <a:rPr lang="ru-RU" sz="4500" b="1" dirty="0" smtClean="0"/>
              <a:t> « О независимой оценки квалификации»</a:t>
            </a:r>
            <a:endParaRPr lang="ru-RU" sz="4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278" y="2058035"/>
            <a:ext cx="114621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Статья 2. Основные </a:t>
            </a:r>
            <a:r>
              <a:rPr lang="ru-RU" sz="2200" b="1" dirty="0" smtClean="0"/>
              <a:t>понятия</a:t>
            </a:r>
            <a:endParaRPr lang="ru-RU" sz="2200" b="1" dirty="0"/>
          </a:p>
          <a:p>
            <a:pPr algn="just"/>
            <a:r>
              <a:rPr lang="ru-RU" sz="2200" b="1" dirty="0"/>
              <a:t>3</a:t>
            </a:r>
            <a:r>
              <a:rPr lang="ru-RU" sz="2200" b="1" dirty="0" smtClean="0"/>
              <a:t>. </a:t>
            </a:r>
            <a:r>
              <a:rPr lang="ru-RU" sz="2400" b="1" dirty="0"/>
              <a:t>Н</a:t>
            </a:r>
            <a:r>
              <a:rPr lang="ru-RU" sz="2400" b="1" dirty="0" smtClean="0"/>
              <a:t>езависимая </a:t>
            </a:r>
            <a:r>
              <a:rPr lang="ru-RU" sz="2400" b="1" dirty="0"/>
              <a:t>оценка квалификации работников или лиц, претендующих на осуществление определенного вида трудовой деятельности (далее - независимая оценка квалификации), - </a:t>
            </a:r>
            <a:r>
              <a:rPr lang="ru-RU" sz="2400" b="1" i="1" dirty="0"/>
              <a:t>процедура подтверждения соответствия квалификации соискателя положениям профессионального стандарта или квалификационным требованиям, установленным федеральными законами и иными нормативными правовыми актами Российской Федерации (далее - требования к квалификации), проведенная центром оценки квалификаций в соответствии с настоящим Федеральным законом</a:t>
            </a:r>
            <a:r>
              <a:rPr lang="ru-RU" sz="2400" b="1" i="1" dirty="0" smtClean="0"/>
              <a:t>;</a:t>
            </a:r>
            <a:endParaRPr lang="ru-RU" sz="2200" b="1" i="1" dirty="0"/>
          </a:p>
          <a:p>
            <a:pPr algn="just"/>
            <a:r>
              <a:rPr lang="ru-RU" sz="2200" b="1" dirty="0"/>
              <a:t>4</a:t>
            </a:r>
            <a:r>
              <a:rPr lang="ru-RU" sz="2200" b="1" dirty="0" smtClean="0"/>
              <a:t>. </a:t>
            </a:r>
            <a:r>
              <a:rPr lang="ru-RU" sz="2400" b="1" dirty="0"/>
              <a:t>О</a:t>
            </a:r>
            <a:r>
              <a:rPr lang="ru-RU" sz="2400" b="1" dirty="0" smtClean="0"/>
              <a:t>ценочные </a:t>
            </a:r>
            <a:r>
              <a:rPr lang="ru-RU" sz="2400" b="1" dirty="0"/>
              <a:t>средства для проведения независимой оценки квалификации - комплекс заданий, критериев оценки, используемых центрами оценки квалификаций при проведении профессионального экзамена;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624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/>
              <a:t>С 01.01.2017 вступил в силу ФЗ №238-ФЗ </a:t>
            </a:r>
            <a:br>
              <a:rPr lang="ru-RU" sz="4500" b="1" dirty="0" smtClean="0"/>
            </a:br>
            <a:r>
              <a:rPr lang="ru-RU" sz="4500" b="1" dirty="0" smtClean="0"/>
              <a:t> « О независимой оценки квалификации»</a:t>
            </a:r>
            <a:endParaRPr lang="ru-RU" sz="4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278" y="2058035"/>
            <a:ext cx="114621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Статья 2. Основные </a:t>
            </a:r>
            <a:r>
              <a:rPr lang="ru-RU" sz="2200" b="1" dirty="0" smtClean="0"/>
              <a:t>понятия</a:t>
            </a:r>
            <a:endParaRPr lang="ru-RU" sz="2200" b="1" dirty="0"/>
          </a:p>
          <a:p>
            <a:pPr algn="just"/>
            <a:r>
              <a:rPr lang="ru-RU" sz="2200" b="1" dirty="0" smtClean="0"/>
              <a:t>5. </a:t>
            </a:r>
            <a:r>
              <a:rPr lang="ru-RU" sz="2400" b="1" dirty="0"/>
              <a:t>Р</a:t>
            </a:r>
            <a:r>
              <a:rPr lang="ru-RU" sz="2400" b="1" dirty="0" smtClean="0"/>
              <a:t>еестр </a:t>
            </a:r>
            <a:r>
              <a:rPr lang="ru-RU" sz="2400" b="1" dirty="0"/>
              <a:t>сведений о проведении независимой оценки квалификации - информационный ресурс для обеспечения проведения независимой оценки </a:t>
            </a:r>
            <a:r>
              <a:rPr lang="ru-RU" sz="2400" b="1" dirty="0" smtClean="0"/>
              <a:t>квалификации;</a:t>
            </a:r>
            <a:endParaRPr lang="ru-RU" sz="2400" b="1" dirty="0"/>
          </a:p>
          <a:p>
            <a:pPr algn="just"/>
            <a:r>
              <a:rPr lang="ru-RU" sz="2200" b="1" dirty="0" smtClean="0"/>
              <a:t>6. </a:t>
            </a:r>
            <a:r>
              <a:rPr lang="ru-RU" sz="2400" b="1" dirty="0"/>
              <a:t>С</a:t>
            </a:r>
            <a:r>
              <a:rPr lang="ru-RU" sz="2400" b="1" dirty="0" smtClean="0"/>
              <a:t>овет </a:t>
            </a:r>
            <a:r>
              <a:rPr lang="ru-RU" sz="2400" b="1" dirty="0"/>
              <a:t>по профессиональным квалификациям - орган управления, наделенный в соответствии с настоящим Федеральным законом полномочиями по организации проведения независимой оценки квалификации по определенному виду профессиональной деятельности</a:t>
            </a:r>
            <a:r>
              <a:rPr lang="ru-RU" sz="2400" b="1" dirty="0" smtClean="0"/>
              <a:t>;</a:t>
            </a:r>
          </a:p>
          <a:p>
            <a:pPr algn="just"/>
            <a:r>
              <a:rPr lang="ru-RU" sz="2400" b="1" dirty="0" smtClean="0"/>
              <a:t>7. </a:t>
            </a:r>
            <a:r>
              <a:rPr lang="ru-RU" sz="2400" b="1" dirty="0"/>
              <a:t>С</a:t>
            </a:r>
            <a:r>
              <a:rPr lang="ru-RU" sz="2400" b="1" dirty="0" smtClean="0"/>
              <a:t>оискатель </a:t>
            </a:r>
            <a:r>
              <a:rPr lang="ru-RU" sz="2400" b="1" dirty="0"/>
              <a:t>- работник или претендующее на осуществление определенного вида трудовой деятельности лицо, обратившиеся, в том числе по направлению работодателя, в центр оценки квалификаций для подтверждения своей квалификации в порядке, установленном настоящим Федеральным законом;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8528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 smtClean="0"/>
              <a:t>С 01.01.2017 вступил в силу ФЗ №238-ФЗ </a:t>
            </a:r>
            <a:br>
              <a:rPr lang="ru-RU" sz="4500" b="1" dirty="0" smtClean="0"/>
            </a:br>
            <a:r>
              <a:rPr lang="ru-RU" sz="4500" b="1" dirty="0" smtClean="0"/>
              <a:t> « О независимой оценки квалификации»</a:t>
            </a:r>
            <a:endParaRPr lang="ru-RU" sz="4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278" y="2058035"/>
            <a:ext cx="114621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Статья </a:t>
            </a:r>
            <a:r>
              <a:rPr lang="ru-RU" sz="2200" b="1" dirty="0"/>
              <a:t>2. Основные </a:t>
            </a:r>
            <a:r>
              <a:rPr lang="ru-RU" sz="2200" b="1" dirty="0" smtClean="0"/>
              <a:t>понятия</a:t>
            </a:r>
          </a:p>
          <a:p>
            <a:pPr algn="just"/>
            <a:endParaRPr lang="ru-RU" sz="2200" b="1" dirty="0"/>
          </a:p>
          <a:p>
            <a:pPr algn="just"/>
            <a:endParaRPr lang="ru-RU" sz="2200" b="1" dirty="0"/>
          </a:p>
          <a:p>
            <a:pPr algn="just"/>
            <a:r>
              <a:rPr lang="ru-RU" sz="2200" b="1" dirty="0" smtClean="0"/>
              <a:t>5. </a:t>
            </a:r>
            <a:r>
              <a:rPr lang="ru-RU" sz="2400" b="1" dirty="0"/>
              <a:t>Ц</a:t>
            </a:r>
            <a:r>
              <a:rPr lang="ru-RU" sz="2400" b="1" dirty="0" smtClean="0"/>
              <a:t>ентр </a:t>
            </a:r>
            <a:r>
              <a:rPr lang="ru-RU" sz="2400" b="1" dirty="0"/>
              <a:t>оценки квалификаций - юридическое лицо, осуществляющее в соответствии с настоящим Федеральным законом деятельность по проведению независимой оценки квалификации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206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8956</TotalTime>
  <Words>2908</Words>
  <Application>Microsoft Office PowerPoint</Application>
  <PresentationFormat>Произвольный</PresentationFormat>
  <Paragraphs>359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Метрополия</vt:lpstr>
      <vt:lpstr>                                                                       Национальная система квалификации</vt:lpstr>
      <vt:lpstr>Слайд 2</vt:lpstr>
      <vt:lpstr>Слайд 3</vt:lpstr>
      <vt:lpstr>Слайд 4</vt:lpstr>
      <vt:lpstr>Слайд 5</vt:lpstr>
      <vt:lpstr>С 01.01.2017 вступил в силу ФЗ №238-ФЗ   « О независимой оценки квалификации»</vt:lpstr>
      <vt:lpstr>С 01.01.2017 вступил в силу ФЗ №238-ФЗ   « О независимой оценки квалификации»</vt:lpstr>
      <vt:lpstr>С 01.01.2017 вступил в силу ФЗ №238-ФЗ   « О независимой оценки квалификации»</vt:lpstr>
      <vt:lpstr>С 01.01.2017 вступил в силу ФЗ №238-ФЗ   « О независимой оценки квалификации»</vt:lpstr>
      <vt:lpstr>Слайд 10</vt:lpstr>
      <vt:lpstr> </vt:lpstr>
      <vt:lpstr>Слайд 12</vt:lpstr>
      <vt:lpstr>Слайд 13</vt:lpstr>
      <vt:lpstr>Слайд 14</vt:lpstr>
      <vt:lpstr>Указ Президента РФ от 07.05.2012 N 597  «О мероприятиях по реализации государственной социальной политики»</vt:lpstr>
      <vt:lpstr>Основные нормативные документы:</vt:lpstr>
      <vt:lpstr>Основные нормативные документы:</vt:lpstr>
      <vt:lpstr>Ст. 195.1 ТК РФ. Понятия квалификации работника, профессионального стандарта. С 01 ИЮЛЯ 2016 г.!!! В соответствии с Федеральным законом от 02.05.2015 N 122-ФЗ</vt:lpstr>
      <vt:lpstr>Слайд 19</vt:lpstr>
      <vt:lpstr>Слайд 20</vt:lpstr>
      <vt:lpstr>ст. 57 ТК РФ. Содержание трудового договора.</vt:lpstr>
      <vt:lpstr>Слайд 22</vt:lpstr>
      <vt:lpstr>Статья 195.3. Порядок применения профессиональных стандартов С 01 ИЮЛЯ 2016 г.!!! В соответствии с Федеральным законом от 02.05.2015 N 122-ФЗ</vt:lpstr>
      <vt:lpstr>Слайд 24</vt:lpstr>
      <vt:lpstr>Слайд 25</vt:lpstr>
      <vt:lpstr>С 01 ИЮЛЯ 2016 г.!!! В соответствии с Федеральным законом от 02.05.2015 N 122-ФЗ</vt:lpstr>
      <vt:lpstr>С 01 ИЮЛЯ 2016 г.!!! Постановление Правительства РФ от 27 июня 2016 г. № 584</vt:lpstr>
      <vt:lpstr>С 01 ИЮЛЯ 2016 г.!!! Постановление Правительства РФ от 27 июня 2016 г. № 584</vt:lpstr>
      <vt:lpstr>С 01 ИЮЛЯ 2016 г.!!! Постановление Правительства РФ от 27 июня 2016 г. № 584</vt:lpstr>
      <vt:lpstr>С 01 ИЮЛЯ 2016 г.!!! Постановление Правительства РФ от 27 июня 2016 г. № 584</vt:lpstr>
      <vt:lpstr>Слайд 31</vt:lpstr>
      <vt:lpstr>Этап №1. Формирование рабочей группы.</vt:lpstr>
      <vt:lpstr>Этап №1. Формирование рабочей группы.</vt:lpstr>
      <vt:lpstr>Этап №2. Анализ реестра ПС.</vt:lpstr>
      <vt:lpstr>Слайд 35</vt:lpstr>
      <vt:lpstr>Слайд 36</vt:lpstr>
      <vt:lpstr>Этап №3. Сравнение, анализ требований ПС: ОТФ, наименований должностей, требований к образованию и опыту. </vt:lpstr>
      <vt:lpstr>Слайд 38</vt:lpstr>
      <vt:lpstr>Этап №3. Сравнение, анализ требований ПС: ОТФ, наименований должностей, требований к образованию и опыту. </vt:lpstr>
      <vt:lpstr>Этап №4. Подведение итогов проведенной работы.</vt:lpstr>
      <vt:lpstr>Этап №4. Подведение итогов проведенной работы.</vt:lpstr>
      <vt:lpstr>Этап №5. Мониторинг.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РАЗВИТИЕ ИНФОРМАЦИОННЫХ РЕСУРСОВ В СФЕРЕ КВАЛИФИКАЦИЙ</vt:lpstr>
      <vt:lpstr>Слайд 55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законодательстве</dc:title>
  <dc:creator>notebook</dc:creator>
  <cp:lastModifiedBy>User</cp:lastModifiedBy>
  <cp:revision>161</cp:revision>
  <dcterms:created xsi:type="dcterms:W3CDTF">2015-10-09T07:30:21Z</dcterms:created>
  <dcterms:modified xsi:type="dcterms:W3CDTF">2021-04-22T01:58:44Z</dcterms:modified>
</cp:coreProperties>
</file>